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7000" cx="18288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4070594"/>
            <a:ext cx="8024596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b="true" sz="5562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Clinical Trial Data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8" y="5372252"/>
            <a:ext cx="9445523" cy="58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b="true" sz="2600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Done by Mr. Jayasakthi J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436466"/>
            <a:ext cx="2039693" cy="532809"/>
            <a:chOff x="0" y="0"/>
            <a:chExt cx="2719591" cy="710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9578" cy="710438"/>
            </a:xfrm>
            <a:custGeom>
              <a:avLst/>
              <a:gdLst/>
              <a:ahLst/>
              <a:cxnLst/>
              <a:rect r="r" b="b" t="t" l="l"/>
              <a:pathLst>
                <a:path h="710438" w="2719578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2592578" y="0"/>
                  </a:lnTo>
                  <a:cubicBezTo>
                    <a:pt x="2662682" y="0"/>
                    <a:pt x="2719578" y="56896"/>
                    <a:pt x="2719578" y="127000"/>
                  </a:cubicBezTo>
                  <a:lnTo>
                    <a:pt x="2719578" y="583438"/>
                  </a:lnTo>
                  <a:cubicBezTo>
                    <a:pt x="2719578" y="653542"/>
                    <a:pt x="2662682" y="710438"/>
                    <a:pt x="2592578" y="710438"/>
                  </a:cubicBezTo>
                  <a:lnTo>
                    <a:pt x="127000" y="710438"/>
                  </a:lnTo>
                  <a:cubicBezTo>
                    <a:pt x="56896" y="710438"/>
                    <a:pt x="0" y="653542"/>
                    <a:pt x="0" y="583438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162345" y="2589457"/>
            <a:ext cx="226809" cy="226809"/>
            <a:chOff x="0" y="0"/>
            <a:chExt cx="302412" cy="30241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302387" cy="302387"/>
            </a:xfrm>
            <a:custGeom>
              <a:avLst/>
              <a:gdLst/>
              <a:ahLst/>
              <a:cxnLst/>
              <a:rect r="r" b="b" t="t" l="l"/>
              <a:pathLst>
                <a:path h="302387" w="302387">
                  <a:moveTo>
                    <a:pt x="0" y="0"/>
                  </a:moveTo>
                  <a:lnTo>
                    <a:pt x="302387" y="0"/>
                  </a:lnTo>
                  <a:lnTo>
                    <a:pt x="302387" y="302387"/>
                  </a:lnTo>
                  <a:lnTo>
                    <a:pt x="0" y="302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8" b="-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2569" y="2397623"/>
            <a:ext cx="1359246" cy="48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CHALLENGE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2920756"/>
            <a:ext cx="7088238" cy="104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5562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Problem Definition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86285" y="4387901"/>
            <a:ext cx="3875037" cy="3468443"/>
            <a:chOff x="0" y="0"/>
            <a:chExt cx="5166716" cy="46245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874" y="7874"/>
              <a:ext cx="5150993" cy="4608703"/>
            </a:xfrm>
            <a:custGeom>
              <a:avLst/>
              <a:gdLst/>
              <a:ahLst/>
              <a:cxnLst/>
              <a:rect r="r" b="b" t="t" l="l"/>
              <a:pathLst>
                <a:path h="4608703" w="5150993">
                  <a:moveTo>
                    <a:pt x="0" y="158877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4992116" y="0"/>
                  </a:lnTo>
                  <a:cubicBezTo>
                    <a:pt x="5079873" y="0"/>
                    <a:pt x="5150993" y="71120"/>
                    <a:pt x="5150993" y="158750"/>
                  </a:cubicBezTo>
                  <a:lnTo>
                    <a:pt x="5150993" y="4449953"/>
                  </a:lnTo>
                  <a:cubicBezTo>
                    <a:pt x="5150993" y="4537583"/>
                    <a:pt x="5079873" y="4608703"/>
                    <a:pt x="4992116" y="4608703"/>
                  </a:cubicBezTo>
                  <a:lnTo>
                    <a:pt x="158877" y="4608703"/>
                  </a:lnTo>
                  <a:cubicBezTo>
                    <a:pt x="71120" y="4608703"/>
                    <a:pt x="0" y="4537583"/>
                    <a:pt x="0" y="444995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66741" cy="4624578"/>
            </a:xfrm>
            <a:custGeom>
              <a:avLst/>
              <a:gdLst/>
              <a:ahLst/>
              <a:cxnLst/>
              <a:rect r="r" b="b" t="t" l="l"/>
              <a:pathLst>
                <a:path h="4624578" w="5166741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4999990" y="0"/>
                  </a:lnTo>
                  <a:lnTo>
                    <a:pt x="4999990" y="7874"/>
                  </a:lnTo>
                  <a:lnTo>
                    <a:pt x="4999990" y="0"/>
                  </a:lnTo>
                  <a:cubicBezTo>
                    <a:pt x="5092065" y="0"/>
                    <a:pt x="5166741" y="74676"/>
                    <a:pt x="5166741" y="166751"/>
                  </a:cubicBezTo>
                  <a:lnTo>
                    <a:pt x="5158867" y="166751"/>
                  </a:lnTo>
                  <a:lnTo>
                    <a:pt x="5166741" y="166751"/>
                  </a:lnTo>
                  <a:lnTo>
                    <a:pt x="5166741" y="4457827"/>
                  </a:lnTo>
                  <a:lnTo>
                    <a:pt x="5158867" y="4457827"/>
                  </a:lnTo>
                  <a:lnTo>
                    <a:pt x="5166741" y="4457827"/>
                  </a:lnTo>
                  <a:cubicBezTo>
                    <a:pt x="5166741" y="4549902"/>
                    <a:pt x="5092065" y="4624578"/>
                    <a:pt x="4999990" y="4624578"/>
                  </a:cubicBezTo>
                  <a:lnTo>
                    <a:pt x="4999990" y="4616704"/>
                  </a:lnTo>
                  <a:lnTo>
                    <a:pt x="4999990" y="4624578"/>
                  </a:lnTo>
                  <a:lnTo>
                    <a:pt x="166751" y="4624578"/>
                  </a:lnTo>
                  <a:lnTo>
                    <a:pt x="166751" y="4616704"/>
                  </a:lnTo>
                  <a:lnTo>
                    <a:pt x="166751" y="4624578"/>
                  </a:lnTo>
                  <a:cubicBezTo>
                    <a:pt x="74676" y="4624578"/>
                    <a:pt x="0" y="4549902"/>
                    <a:pt x="0" y="4457827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4457827"/>
                  </a:lnTo>
                  <a:lnTo>
                    <a:pt x="7874" y="4457827"/>
                  </a:lnTo>
                  <a:lnTo>
                    <a:pt x="15748" y="4457827"/>
                  </a:lnTo>
                  <a:cubicBezTo>
                    <a:pt x="15748" y="4541139"/>
                    <a:pt x="83312" y="4608703"/>
                    <a:pt x="166624" y="4608703"/>
                  </a:cubicBezTo>
                  <a:lnTo>
                    <a:pt x="4999990" y="4608703"/>
                  </a:lnTo>
                  <a:cubicBezTo>
                    <a:pt x="5083302" y="4608703"/>
                    <a:pt x="5150866" y="4541139"/>
                    <a:pt x="5150866" y="4457827"/>
                  </a:cubicBezTo>
                  <a:lnTo>
                    <a:pt x="5150866" y="166751"/>
                  </a:lnTo>
                  <a:cubicBezTo>
                    <a:pt x="5150866" y="83439"/>
                    <a:pt x="5083302" y="15875"/>
                    <a:pt x="4999990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875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285284" y="4601166"/>
            <a:ext cx="3277048" cy="52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Data Complexity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5284" y="5147520"/>
            <a:ext cx="3277048" cy="196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Clinical trial data is large, sensitive, and complex to manage effectively.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132937" y="4387901"/>
            <a:ext cx="3875189" cy="3468443"/>
            <a:chOff x="0" y="0"/>
            <a:chExt cx="5166919" cy="46245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874" y="7874"/>
              <a:ext cx="5151120" cy="4608703"/>
            </a:xfrm>
            <a:custGeom>
              <a:avLst/>
              <a:gdLst/>
              <a:ahLst/>
              <a:cxnLst/>
              <a:rect r="r" b="b" t="t" l="l"/>
              <a:pathLst>
                <a:path h="4608703" w="5151120">
                  <a:moveTo>
                    <a:pt x="0" y="158877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4992243" y="0"/>
                  </a:lnTo>
                  <a:cubicBezTo>
                    <a:pt x="5080000" y="0"/>
                    <a:pt x="5151120" y="71120"/>
                    <a:pt x="5151120" y="158750"/>
                  </a:cubicBezTo>
                  <a:lnTo>
                    <a:pt x="5151120" y="4449953"/>
                  </a:lnTo>
                  <a:cubicBezTo>
                    <a:pt x="5151120" y="4537583"/>
                    <a:pt x="5080000" y="4608703"/>
                    <a:pt x="4992243" y="4608703"/>
                  </a:cubicBezTo>
                  <a:lnTo>
                    <a:pt x="158877" y="4608703"/>
                  </a:lnTo>
                  <a:cubicBezTo>
                    <a:pt x="71120" y="4608703"/>
                    <a:pt x="0" y="4537583"/>
                    <a:pt x="0" y="444995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66868" cy="4624578"/>
            </a:xfrm>
            <a:custGeom>
              <a:avLst/>
              <a:gdLst/>
              <a:ahLst/>
              <a:cxnLst/>
              <a:rect r="r" b="b" t="t" l="l"/>
              <a:pathLst>
                <a:path h="4624578" w="5166868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5000117" y="0"/>
                  </a:lnTo>
                  <a:lnTo>
                    <a:pt x="5000117" y="7874"/>
                  </a:lnTo>
                  <a:lnTo>
                    <a:pt x="5000117" y="0"/>
                  </a:lnTo>
                  <a:cubicBezTo>
                    <a:pt x="5092192" y="0"/>
                    <a:pt x="5166868" y="74676"/>
                    <a:pt x="5166868" y="166751"/>
                  </a:cubicBezTo>
                  <a:lnTo>
                    <a:pt x="5158994" y="166751"/>
                  </a:lnTo>
                  <a:lnTo>
                    <a:pt x="5166868" y="166751"/>
                  </a:lnTo>
                  <a:lnTo>
                    <a:pt x="5166868" y="4457827"/>
                  </a:lnTo>
                  <a:lnTo>
                    <a:pt x="5158994" y="4457827"/>
                  </a:lnTo>
                  <a:lnTo>
                    <a:pt x="5166868" y="4457827"/>
                  </a:lnTo>
                  <a:cubicBezTo>
                    <a:pt x="5166868" y="4549902"/>
                    <a:pt x="5092192" y="4624578"/>
                    <a:pt x="5000117" y="4624578"/>
                  </a:cubicBezTo>
                  <a:lnTo>
                    <a:pt x="5000117" y="4616704"/>
                  </a:lnTo>
                  <a:lnTo>
                    <a:pt x="5000117" y="4624578"/>
                  </a:lnTo>
                  <a:lnTo>
                    <a:pt x="166751" y="4624578"/>
                  </a:lnTo>
                  <a:lnTo>
                    <a:pt x="166751" y="4616704"/>
                  </a:lnTo>
                  <a:lnTo>
                    <a:pt x="166751" y="4624578"/>
                  </a:lnTo>
                  <a:cubicBezTo>
                    <a:pt x="74676" y="4624578"/>
                    <a:pt x="0" y="4549902"/>
                    <a:pt x="0" y="4457827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4457827"/>
                  </a:lnTo>
                  <a:lnTo>
                    <a:pt x="7874" y="4457827"/>
                  </a:lnTo>
                  <a:lnTo>
                    <a:pt x="15748" y="4457827"/>
                  </a:lnTo>
                  <a:cubicBezTo>
                    <a:pt x="15748" y="4541139"/>
                    <a:pt x="83312" y="4608703"/>
                    <a:pt x="166624" y="4608703"/>
                  </a:cubicBezTo>
                  <a:lnTo>
                    <a:pt x="5000117" y="4608703"/>
                  </a:lnTo>
                  <a:cubicBezTo>
                    <a:pt x="5083429" y="4608703"/>
                    <a:pt x="5150993" y="4541139"/>
                    <a:pt x="5150993" y="4457827"/>
                  </a:cubicBezTo>
                  <a:lnTo>
                    <a:pt x="5150993" y="166751"/>
                  </a:lnTo>
                  <a:cubicBezTo>
                    <a:pt x="5150993" y="83439"/>
                    <a:pt x="5083429" y="15875"/>
                    <a:pt x="5000117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875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5431927" y="4601166"/>
            <a:ext cx="3277191" cy="52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System Issues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31927" y="5147520"/>
            <a:ext cx="3277191" cy="196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Manual or unstructured systems cause data inconsistency and errors.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79731" y="4387901"/>
            <a:ext cx="3875189" cy="3468443"/>
            <a:chOff x="0" y="0"/>
            <a:chExt cx="5166919" cy="46245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7874" y="7874"/>
              <a:ext cx="5151120" cy="4608703"/>
            </a:xfrm>
            <a:custGeom>
              <a:avLst/>
              <a:gdLst/>
              <a:ahLst/>
              <a:cxnLst/>
              <a:rect r="r" b="b" t="t" l="l"/>
              <a:pathLst>
                <a:path h="4608703" w="5151120">
                  <a:moveTo>
                    <a:pt x="0" y="158877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4992243" y="0"/>
                  </a:lnTo>
                  <a:cubicBezTo>
                    <a:pt x="5080000" y="0"/>
                    <a:pt x="5151120" y="71120"/>
                    <a:pt x="5151120" y="158750"/>
                  </a:cubicBezTo>
                  <a:lnTo>
                    <a:pt x="5151120" y="4449953"/>
                  </a:lnTo>
                  <a:cubicBezTo>
                    <a:pt x="5151120" y="4537583"/>
                    <a:pt x="5080000" y="4608703"/>
                    <a:pt x="4992243" y="4608703"/>
                  </a:cubicBezTo>
                  <a:lnTo>
                    <a:pt x="158877" y="4608703"/>
                  </a:lnTo>
                  <a:cubicBezTo>
                    <a:pt x="71120" y="4608703"/>
                    <a:pt x="0" y="4537583"/>
                    <a:pt x="0" y="444995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66868" cy="4624578"/>
            </a:xfrm>
            <a:custGeom>
              <a:avLst/>
              <a:gdLst/>
              <a:ahLst/>
              <a:cxnLst/>
              <a:rect r="r" b="b" t="t" l="l"/>
              <a:pathLst>
                <a:path h="4624578" w="5166868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5000117" y="0"/>
                  </a:lnTo>
                  <a:lnTo>
                    <a:pt x="5000117" y="7874"/>
                  </a:lnTo>
                  <a:lnTo>
                    <a:pt x="5000117" y="0"/>
                  </a:lnTo>
                  <a:cubicBezTo>
                    <a:pt x="5092192" y="0"/>
                    <a:pt x="5166868" y="74676"/>
                    <a:pt x="5166868" y="166751"/>
                  </a:cubicBezTo>
                  <a:lnTo>
                    <a:pt x="5158994" y="166751"/>
                  </a:lnTo>
                  <a:lnTo>
                    <a:pt x="5166868" y="166751"/>
                  </a:lnTo>
                  <a:lnTo>
                    <a:pt x="5166868" y="4457827"/>
                  </a:lnTo>
                  <a:lnTo>
                    <a:pt x="5158994" y="4457827"/>
                  </a:lnTo>
                  <a:lnTo>
                    <a:pt x="5166868" y="4457827"/>
                  </a:lnTo>
                  <a:cubicBezTo>
                    <a:pt x="5166868" y="4549902"/>
                    <a:pt x="5092192" y="4624578"/>
                    <a:pt x="5000117" y="4624578"/>
                  </a:cubicBezTo>
                  <a:lnTo>
                    <a:pt x="5000117" y="4616704"/>
                  </a:lnTo>
                  <a:lnTo>
                    <a:pt x="5000117" y="4624578"/>
                  </a:lnTo>
                  <a:lnTo>
                    <a:pt x="166751" y="4624578"/>
                  </a:lnTo>
                  <a:lnTo>
                    <a:pt x="166751" y="4616704"/>
                  </a:lnTo>
                  <a:lnTo>
                    <a:pt x="166751" y="4624578"/>
                  </a:lnTo>
                  <a:cubicBezTo>
                    <a:pt x="74676" y="4624578"/>
                    <a:pt x="0" y="4549902"/>
                    <a:pt x="0" y="4457827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4457827"/>
                  </a:lnTo>
                  <a:lnTo>
                    <a:pt x="7874" y="4457827"/>
                  </a:lnTo>
                  <a:lnTo>
                    <a:pt x="15748" y="4457827"/>
                  </a:lnTo>
                  <a:cubicBezTo>
                    <a:pt x="15748" y="4541139"/>
                    <a:pt x="83312" y="4608703"/>
                    <a:pt x="166624" y="4608703"/>
                  </a:cubicBezTo>
                  <a:lnTo>
                    <a:pt x="5000117" y="4608703"/>
                  </a:lnTo>
                  <a:cubicBezTo>
                    <a:pt x="5083429" y="4608703"/>
                    <a:pt x="5150993" y="4541139"/>
                    <a:pt x="5150993" y="4457827"/>
                  </a:cubicBezTo>
                  <a:lnTo>
                    <a:pt x="5150993" y="166751"/>
                  </a:lnTo>
                  <a:cubicBezTo>
                    <a:pt x="5150993" y="83439"/>
                    <a:pt x="5083429" y="15875"/>
                    <a:pt x="5000117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875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9578731" y="4601166"/>
            <a:ext cx="327719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Tracking Difficulties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78731" y="5590432"/>
            <a:ext cx="3277191" cy="196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Difficult to track patients, trials, drugs, and results across systems.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426526" y="4387901"/>
            <a:ext cx="3875189" cy="3468443"/>
            <a:chOff x="0" y="0"/>
            <a:chExt cx="5166919" cy="46245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7874" y="7874"/>
              <a:ext cx="5151120" cy="4608703"/>
            </a:xfrm>
            <a:custGeom>
              <a:avLst/>
              <a:gdLst/>
              <a:ahLst/>
              <a:cxnLst/>
              <a:rect r="r" b="b" t="t" l="l"/>
              <a:pathLst>
                <a:path h="4608703" w="5151120">
                  <a:moveTo>
                    <a:pt x="0" y="158877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4992243" y="0"/>
                  </a:lnTo>
                  <a:cubicBezTo>
                    <a:pt x="5080000" y="0"/>
                    <a:pt x="5151120" y="71120"/>
                    <a:pt x="5151120" y="158750"/>
                  </a:cubicBezTo>
                  <a:lnTo>
                    <a:pt x="5151120" y="4449953"/>
                  </a:lnTo>
                  <a:cubicBezTo>
                    <a:pt x="5151120" y="4537583"/>
                    <a:pt x="5080000" y="4608703"/>
                    <a:pt x="4992243" y="4608703"/>
                  </a:cubicBezTo>
                  <a:lnTo>
                    <a:pt x="158877" y="4608703"/>
                  </a:lnTo>
                  <a:cubicBezTo>
                    <a:pt x="71120" y="4608703"/>
                    <a:pt x="0" y="4537583"/>
                    <a:pt x="0" y="444995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166868" cy="4624578"/>
            </a:xfrm>
            <a:custGeom>
              <a:avLst/>
              <a:gdLst/>
              <a:ahLst/>
              <a:cxnLst/>
              <a:rect r="r" b="b" t="t" l="l"/>
              <a:pathLst>
                <a:path h="4624578" w="5166868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5000117" y="0"/>
                  </a:lnTo>
                  <a:lnTo>
                    <a:pt x="5000117" y="7874"/>
                  </a:lnTo>
                  <a:lnTo>
                    <a:pt x="5000117" y="0"/>
                  </a:lnTo>
                  <a:cubicBezTo>
                    <a:pt x="5092192" y="0"/>
                    <a:pt x="5166868" y="74676"/>
                    <a:pt x="5166868" y="166751"/>
                  </a:cubicBezTo>
                  <a:lnTo>
                    <a:pt x="5158994" y="166751"/>
                  </a:lnTo>
                  <a:lnTo>
                    <a:pt x="5166868" y="166751"/>
                  </a:lnTo>
                  <a:lnTo>
                    <a:pt x="5166868" y="4457827"/>
                  </a:lnTo>
                  <a:lnTo>
                    <a:pt x="5158994" y="4457827"/>
                  </a:lnTo>
                  <a:lnTo>
                    <a:pt x="5166868" y="4457827"/>
                  </a:lnTo>
                  <a:cubicBezTo>
                    <a:pt x="5166868" y="4549902"/>
                    <a:pt x="5092192" y="4624578"/>
                    <a:pt x="5000117" y="4624578"/>
                  </a:cubicBezTo>
                  <a:lnTo>
                    <a:pt x="5000117" y="4616704"/>
                  </a:lnTo>
                  <a:lnTo>
                    <a:pt x="5000117" y="4624578"/>
                  </a:lnTo>
                  <a:lnTo>
                    <a:pt x="166751" y="4624578"/>
                  </a:lnTo>
                  <a:lnTo>
                    <a:pt x="166751" y="4616704"/>
                  </a:lnTo>
                  <a:lnTo>
                    <a:pt x="166751" y="4624578"/>
                  </a:lnTo>
                  <a:cubicBezTo>
                    <a:pt x="74676" y="4624578"/>
                    <a:pt x="0" y="4549902"/>
                    <a:pt x="0" y="4457827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4457827"/>
                  </a:lnTo>
                  <a:lnTo>
                    <a:pt x="7874" y="4457827"/>
                  </a:lnTo>
                  <a:lnTo>
                    <a:pt x="15748" y="4457827"/>
                  </a:lnTo>
                  <a:cubicBezTo>
                    <a:pt x="15748" y="4541139"/>
                    <a:pt x="83312" y="4608703"/>
                    <a:pt x="166624" y="4608703"/>
                  </a:cubicBezTo>
                  <a:lnTo>
                    <a:pt x="5000117" y="4608703"/>
                  </a:lnTo>
                  <a:cubicBezTo>
                    <a:pt x="5083429" y="4608703"/>
                    <a:pt x="5150993" y="4541139"/>
                    <a:pt x="5150993" y="4457827"/>
                  </a:cubicBezTo>
                  <a:lnTo>
                    <a:pt x="5150993" y="166751"/>
                  </a:lnTo>
                  <a:cubicBezTo>
                    <a:pt x="5150993" y="83439"/>
                    <a:pt x="5083429" y="15875"/>
                    <a:pt x="5000117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875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13725525" y="4601166"/>
            <a:ext cx="3277191" cy="52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Solution Need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25525" y="5147520"/>
            <a:ext cx="3277191" cy="151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Need a centralized, reliable database system for all trial data.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335729" y="984799"/>
            <a:ext cx="9085059" cy="84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4"/>
              </a:lnSpc>
            </a:pPr>
            <a:r>
              <a:rPr lang="en-US" sz="443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Stakeholders &amp; Business Context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5729" y="2210095"/>
            <a:ext cx="2828925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Key Stakeholders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35729" y="2833535"/>
            <a:ext cx="452590" cy="452590"/>
            <a:chOff x="0" y="0"/>
            <a:chExt cx="603453" cy="60345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03504" cy="603504"/>
            </a:xfrm>
            <a:custGeom>
              <a:avLst/>
              <a:gdLst/>
              <a:ahLst/>
              <a:cxnLst/>
              <a:rect r="r" b="b" t="t" l="l"/>
              <a:pathLst>
                <a:path h="603504" w="603504">
                  <a:moveTo>
                    <a:pt x="0" y="0"/>
                  </a:moveTo>
                  <a:lnTo>
                    <a:pt x="603504" y="0"/>
                  </a:lnTo>
                  <a:lnTo>
                    <a:pt x="603504" y="603504"/>
                  </a:lnTo>
                  <a:lnTo>
                    <a:pt x="0" y="603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8" b="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14090" y="2844556"/>
            <a:ext cx="2828925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Researchers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4090" y="3350123"/>
            <a:ext cx="6853685" cy="42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Conduct studies and analyze data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35729" y="4005853"/>
            <a:ext cx="452590" cy="452590"/>
            <a:chOff x="0" y="0"/>
            <a:chExt cx="603453" cy="60345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603504" cy="603504"/>
            </a:xfrm>
            <a:custGeom>
              <a:avLst/>
              <a:gdLst/>
              <a:ahLst/>
              <a:cxnLst/>
              <a:rect r="r" b="b" t="t" l="l"/>
              <a:pathLst>
                <a:path h="603504" w="603504">
                  <a:moveTo>
                    <a:pt x="0" y="0"/>
                  </a:moveTo>
                  <a:lnTo>
                    <a:pt x="603504" y="0"/>
                  </a:lnTo>
                  <a:lnTo>
                    <a:pt x="603504" y="603504"/>
                  </a:lnTo>
                  <a:lnTo>
                    <a:pt x="0" y="603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8" b="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014090" y="4016873"/>
            <a:ext cx="2828925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Doctors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4090" y="4522441"/>
            <a:ext cx="6853685" cy="42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Monitor patient health and safety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35729" y="5304530"/>
            <a:ext cx="452590" cy="452590"/>
            <a:chOff x="0" y="0"/>
            <a:chExt cx="603453" cy="603453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603504" cy="603504"/>
            </a:xfrm>
            <a:custGeom>
              <a:avLst/>
              <a:gdLst/>
              <a:ahLst/>
              <a:cxnLst/>
              <a:rect r="r" b="b" t="t" l="l"/>
              <a:pathLst>
                <a:path h="603504" w="603504">
                  <a:moveTo>
                    <a:pt x="0" y="0"/>
                  </a:moveTo>
                  <a:lnTo>
                    <a:pt x="603504" y="0"/>
                  </a:lnTo>
                  <a:lnTo>
                    <a:pt x="603504" y="603504"/>
                  </a:lnTo>
                  <a:lnTo>
                    <a:pt x="0" y="603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8" b="8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014090" y="5315541"/>
            <a:ext cx="2828925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Patients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4090" y="5821118"/>
            <a:ext cx="6853685" cy="42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Participate in clinical trials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35729" y="6603206"/>
            <a:ext cx="452590" cy="452590"/>
            <a:chOff x="0" y="0"/>
            <a:chExt cx="603453" cy="603453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603504" cy="603504"/>
            </a:xfrm>
            <a:custGeom>
              <a:avLst/>
              <a:gdLst/>
              <a:ahLst/>
              <a:cxnLst/>
              <a:rect r="r" b="b" t="t" l="l"/>
              <a:pathLst>
                <a:path h="603504" w="603504">
                  <a:moveTo>
                    <a:pt x="0" y="0"/>
                  </a:moveTo>
                  <a:lnTo>
                    <a:pt x="603504" y="0"/>
                  </a:lnTo>
                  <a:lnTo>
                    <a:pt x="603504" y="603504"/>
                  </a:lnTo>
                  <a:lnTo>
                    <a:pt x="0" y="603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8" b="8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014090" y="6614217"/>
            <a:ext cx="2828925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Pharma Companies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14090" y="7119785"/>
            <a:ext cx="6853685" cy="42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Develop and test new drugs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35729" y="7901883"/>
            <a:ext cx="452590" cy="452590"/>
            <a:chOff x="0" y="0"/>
            <a:chExt cx="603453" cy="603453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603504" cy="603504"/>
            </a:xfrm>
            <a:custGeom>
              <a:avLst/>
              <a:gdLst/>
              <a:ahLst/>
              <a:cxnLst/>
              <a:rect r="r" b="b" t="t" l="l"/>
              <a:pathLst>
                <a:path h="603504" w="603504">
                  <a:moveTo>
                    <a:pt x="0" y="0"/>
                  </a:moveTo>
                  <a:lnTo>
                    <a:pt x="603504" y="0"/>
                  </a:lnTo>
                  <a:lnTo>
                    <a:pt x="603504" y="603504"/>
                  </a:lnTo>
                  <a:lnTo>
                    <a:pt x="0" y="603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8" b="8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014090" y="7912894"/>
            <a:ext cx="3082233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Regulatory Authorities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14090" y="8418462"/>
            <a:ext cx="6853685" cy="42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Ensure compliance and safety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66482" y="2096243"/>
            <a:ext cx="7857973" cy="7072608"/>
            <a:chOff x="0" y="0"/>
            <a:chExt cx="10477297" cy="943014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477373" cy="9430131"/>
            </a:xfrm>
            <a:custGeom>
              <a:avLst/>
              <a:gdLst/>
              <a:ahLst/>
              <a:cxnLst/>
              <a:rect r="r" b="b" t="t" l="l"/>
              <a:pathLst>
                <a:path h="9430131" w="10477373">
                  <a:moveTo>
                    <a:pt x="0" y="217297"/>
                  </a:moveTo>
                  <a:cubicBezTo>
                    <a:pt x="0" y="97282"/>
                    <a:pt x="97282" y="0"/>
                    <a:pt x="217297" y="0"/>
                  </a:cubicBezTo>
                  <a:lnTo>
                    <a:pt x="10260076" y="0"/>
                  </a:lnTo>
                  <a:cubicBezTo>
                    <a:pt x="10380091" y="0"/>
                    <a:pt x="10477373" y="97282"/>
                    <a:pt x="10477373" y="217297"/>
                  </a:cubicBezTo>
                  <a:lnTo>
                    <a:pt x="10477373" y="9212834"/>
                  </a:lnTo>
                  <a:cubicBezTo>
                    <a:pt x="10477373" y="9332849"/>
                    <a:pt x="10380091" y="9430131"/>
                    <a:pt x="10260076" y="9430131"/>
                  </a:cubicBezTo>
                  <a:lnTo>
                    <a:pt x="217297" y="9430131"/>
                  </a:lnTo>
                  <a:cubicBezTo>
                    <a:pt x="97282" y="9430131"/>
                    <a:pt x="0" y="9332849"/>
                    <a:pt x="0" y="9212834"/>
                  </a:cubicBezTo>
                  <a:close/>
                </a:path>
              </a:pathLst>
            </a:custGeom>
            <a:solidFill>
              <a:srgbClr val="E7BF6A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9492701" y="2210095"/>
            <a:ext cx="2828925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b="true" sz="2187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Context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92701" y="2715663"/>
            <a:ext cx="7405535" cy="107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3074"/>
              </a:lnSpc>
              <a:buFont typeface="Arial"/>
              <a:buChar char="•"/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Drug testing and approval process</a:t>
            </a:r>
          </a:p>
          <a:p>
            <a:pPr algn="l" marL="263922" indent="-131961" lvl="1">
              <a:lnSpc>
                <a:spcPts val="3074"/>
              </a:lnSpc>
              <a:buFont typeface="Arial"/>
              <a:buChar char="•"/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Accurate result tracking</a:t>
            </a:r>
          </a:p>
          <a:p>
            <a:pPr algn="l" marL="263922" indent="-131961" lvl="1">
              <a:lnSpc>
                <a:spcPts val="3074"/>
              </a:lnSpc>
              <a:buFont typeface="Arial"/>
              <a:buChar char="•"/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Regulatory compliance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88" name="Google Shape;88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9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89800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"/>
          <p:cNvSpPr txBox="1"/>
          <p:nvPr/>
        </p:nvSpPr>
        <p:spPr>
          <a:xfrm>
            <a:off x="4214222" y="1324870"/>
            <a:ext cx="4332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3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12" u="none" cap="none" strike="noStrike">
                <a:solidFill>
                  <a:srgbClr val="2C2926"/>
                </a:solidFill>
                <a:latin typeface="Arial"/>
                <a:ea typeface="Arial"/>
                <a:cs typeface="Arial"/>
                <a:sym typeface="Arial"/>
              </a:rPr>
              <a:t>Functional Requirements</a:t>
            </a:r>
            <a:endParaRPr/>
          </a:p>
        </p:txBody>
      </p:sp>
      <p:sp>
        <p:nvSpPr>
          <p:cNvPr descr="preencoded.png" id="91" name="Google Shape;91;p1"/>
          <p:cNvSpPr/>
          <p:nvPr/>
        </p:nvSpPr>
        <p:spPr>
          <a:xfrm>
            <a:off x="4214222" y="2122141"/>
            <a:ext cx="4755356" cy="4755356"/>
          </a:xfrm>
          <a:custGeom>
            <a:rect b="b" l="l" r="r" t="t"/>
            <a:pathLst>
              <a:path extrusionOk="0" h="6340475" w="6340475">
                <a:moveTo>
                  <a:pt x="0" y="0"/>
                </a:moveTo>
                <a:lnTo>
                  <a:pt x="6340475" y="0"/>
                </a:lnTo>
                <a:lnTo>
                  <a:pt x="6340475" y="6340475"/>
                </a:lnTo>
                <a:lnTo>
                  <a:pt x="0" y="6340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9327652" y="1979714"/>
            <a:ext cx="1786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6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75" u="none" cap="none" strike="noStrike">
                <a:solidFill>
                  <a:srgbClr val="2C2926"/>
                </a:solidFill>
                <a:latin typeface="Arial"/>
                <a:ea typeface="Arial"/>
                <a:cs typeface="Arial"/>
                <a:sym typeface="Arial"/>
              </a:rPr>
              <a:t>Core Functions</a:t>
            </a:r>
            <a:endParaRPr/>
          </a:p>
        </p:txBody>
      </p:sp>
      <p:sp>
        <p:nvSpPr>
          <p:cNvPr descr="preencoded.png" id="93" name="Google Shape;93;p1"/>
          <p:cNvSpPr/>
          <p:nvPr/>
        </p:nvSpPr>
        <p:spPr>
          <a:xfrm>
            <a:off x="9327652" y="2555377"/>
            <a:ext cx="4755356" cy="19050"/>
          </a:xfrm>
          <a:custGeom>
            <a:rect b="b" l="l" r="r" t="t"/>
            <a:pathLst>
              <a:path extrusionOk="0" h="25400" w="6340475">
                <a:moveTo>
                  <a:pt x="0" y="0"/>
                </a:moveTo>
                <a:lnTo>
                  <a:pt x="6340475" y="0"/>
                </a:lnTo>
                <a:lnTo>
                  <a:pt x="6340475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" l="0" r="0" t="0"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9327652" y="2617289"/>
            <a:ext cx="1786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6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75" u="none" cap="none" strike="noStrike">
                <a:solidFill>
                  <a:srgbClr val="2C2926"/>
                </a:solidFill>
                <a:latin typeface="Arial"/>
                <a:ea typeface="Arial"/>
                <a:cs typeface="Arial"/>
                <a:sym typeface="Arial"/>
              </a:rPr>
              <a:t>Register Patients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9327652" y="2931471"/>
            <a:ext cx="47553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4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Capture patient information securely</a:t>
            </a:r>
            <a:endParaRPr/>
          </a:p>
        </p:txBody>
      </p:sp>
      <p:sp>
        <p:nvSpPr>
          <p:cNvPr descr="preencoded.png" id="96" name="Google Shape;96;p1"/>
          <p:cNvSpPr/>
          <p:nvPr/>
        </p:nvSpPr>
        <p:spPr>
          <a:xfrm>
            <a:off x="9327652" y="3520526"/>
            <a:ext cx="4755356" cy="19050"/>
          </a:xfrm>
          <a:custGeom>
            <a:rect b="b" l="l" r="r" t="t"/>
            <a:pathLst>
              <a:path extrusionOk="0" h="25400" w="6340475">
                <a:moveTo>
                  <a:pt x="0" y="0"/>
                </a:moveTo>
                <a:lnTo>
                  <a:pt x="6340475" y="0"/>
                </a:lnTo>
                <a:lnTo>
                  <a:pt x="6340475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" l="0" r="0" t="0"/>
            </a:stretch>
          </a:blipFill>
          <a:ln>
            <a:noFill/>
          </a:ln>
        </p:spPr>
      </p:sp>
      <p:sp>
        <p:nvSpPr>
          <p:cNvPr id="97" name="Google Shape;97;p1"/>
          <p:cNvSpPr txBox="1"/>
          <p:nvPr/>
        </p:nvSpPr>
        <p:spPr>
          <a:xfrm>
            <a:off x="9327652" y="3596726"/>
            <a:ext cx="1786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6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75" u="none" cap="none" strike="noStrike">
                <a:solidFill>
                  <a:srgbClr val="2C2926"/>
                </a:solidFill>
                <a:latin typeface="Arial"/>
                <a:ea typeface="Arial"/>
                <a:cs typeface="Arial"/>
                <a:sym typeface="Arial"/>
              </a:rPr>
              <a:t>Create Clinical Trials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9327652" y="3910908"/>
            <a:ext cx="47553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4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Set up new trial protocols</a:t>
            </a:r>
            <a:endParaRPr/>
          </a:p>
        </p:txBody>
      </p:sp>
      <p:sp>
        <p:nvSpPr>
          <p:cNvPr descr="preencoded.png" id="99" name="Google Shape;99;p1"/>
          <p:cNvSpPr/>
          <p:nvPr/>
        </p:nvSpPr>
        <p:spPr>
          <a:xfrm>
            <a:off x="9327652" y="4485684"/>
            <a:ext cx="4755356" cy="19050"/>
          </a:xfrm>
          <a:custGeom>
            <a:rect b="b" l="l" r="r" t="t"/>
            <a:pathLst>
              <a:path extrusionOk="0" h="25400" w="6340475">
                <a:moveTo>
                  <a:pt x="0" y="0"/>
                </a:moveTo>
                <a:lnTo>
                  <a:pt x="6340475" y="0"/>
                </a:lnTo>
                <a:lnTo>
                  <a:pt x="6340475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" l="0" r="0" t="0"/>
            </a:stretch>
          </a:blipFill>
          <a:ln>
            <a:noFill/>
          </a:ln>
        </p:spPr>
      </p:sp>
      <p:sp>
        <p:nvSpPr>
          <p:cNvPr id="100" name="Google Shape;100;p1"/>
          <p:cNvSpPr txBox="1"/>
          <p:nvPr/>
        </p:nvSpPr>
        <p:spPr>
          <a:xfrm>
            <a:off x="9327652" y="4576172"/>
            <a:ext cx="2062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6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75" u="none" cap="none" strike="noStrike">
                <a:solidFill>
                  <a:srgbClr val="2C2926"/>
                </a:solidFill>
                <a:latin typeface="Arial"/>
                <a:ea typeface="Arial"/>
                <a:cs typeface="Arial"/>
                <a:sym typeface="Arial"/>
              </a:rPr>
              <a:t>Assign Patients to Trials</a:t>
            </a:r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9327652" y="4890345"/>
            <a:ext cx="47553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4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Match eligible patients with studies</a:t>
            </a:r>
            <a:endParaRPr/>
          </a:p>
        </p:txBody>
      </p:sp>
      <p:sp>
        <p:nvSpPr>
          <p:cNvPr descr="preencoded.png" id="102" name="Google Shape;102;p1"/>
          <p:cNvSpPr/>
          <p:nvPr/>
        </p:nvSpPr>
        <p:spPr>
          <a:xfrm>
            <a:off x="9327652" y="5450834"/>
            <a:ext cx="4755356" cy="19050"/>
          </a:xfrm>
          <a:custGeom>
            <a:rect b="b" l="l" r="r" t="t"/>
            <a:pathLst>
              <a:path extrusionOk="0" h="25400" w="6340475">
                <a:moveTo>
                  <a:pt x="0" y="0"/>
                </a:moveTo>
                <a:lnTo>
                  <a:pt x="6340475" y="0"/>
                </a:lnTo>
                <a:lnTo>
                  <a:pt x="6340475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" l="0" r="0" t="0"/>
            </a:stretch>
          </a:blipFill>
          <a:ln>
            <a:noFill/>
          </a:ln>
        </p:spPr>
      </p:sp>
      <p:sp>
        <p:nvSpPr>
          <p:cNvPr id="103" name="Google Shape;103;p1"/>
          <p:cNvSpPr txBox="1"/>
          <p:nvPr/>
        </p:nvSpPr>
        <p:spPr>
          <a:xfrm>
            <a:off x="9327652" y="5555609"/>
            <a:ext cx="1786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6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75" u="none" cap="none" strike="noStrike">
                <a:solidFill>
                  <a:srgbClr val="2C2926"/>
                </a:solidFill>
                <a:latin typeface="Arial"/>
                <a:ea typeface="Arial"/>
                <a:cs typeface="Arial"/>
                <a:sym typeface="Arial"/>
              </a:rPr>
              <a:t>Record Drug Details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9327652" y="5869781"/>
            <a:ext cx="47553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4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Document medication information</a:t>
            </a:r>
            <a:endParaRPr/>
          </a:p>
        </p:txBody>
      </p:sp>
      <p:sp>
        <p:nvSpPr>
          <p:cNvPr descr="preencoded.png" id="105" name="Google Shape;105;p1"/>
          <p:cNvSpPr/>
          <p:nvPr/>
        </p:nvSpPr>
        <p:spPr>
          <a:xfrm>
            <a:off x="9327652" y="6415983"/>
            <a:ext cx="4755356" cy="19050"/>
          </a:xfrm>
          <a:custGeom>
            <a:rect b="b" l="l" r="r" t="t"/>
            <a:pathLst>
              <a:path extrusionOk="0" h="25400" w="6340475">
                <a:moveTo>
                  <a:pt x="0" y="0"/>
                </a:moveTo>
                <a:lnTo>
                  <a:pt x="6340475" y="0"/>
                </a:lnTo>
                <a:lnTo>
                  <a:pt x="6340475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" l="0" r="0" t="0"/>
            </a:stretch>
          </a:blipFill>
          <a:ln>
            <a:noFill/>
          </a:ln>
        </p:spPr>
      </p:sp>
      <p:sp>
        <p:nvSpPr>
          <p:cNvPr id="106" name="Google Shape;106;p1"/>
          <p:cNvSpPr txBox="1"/>
          <p:nvPr/>
        </p:nvSpPr>
        <p:spPr>
          <a:xfrm>
            <a:off x="9327652" y="6535045"/>
            <a:ext cx="1786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6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75" u="none" cap="none" strike="noStrike">
                <a:solidFill>
                  <a:srgbClr val="2C2926"/>
                </a:solidFill>
                <a:latin typeface="Arial"/>
                <a:ea typeface="Arial"/>
                <a:cs typeface="Arial"/>
                <a:sym typeface="Arial"/>
              </a:rPr>
              <a:t>Store Trial Results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9327652" y="6849218"/>
            <a:ext cx="47553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4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Capture and preserve outcomes</a:t>
            </a:r>
            <a:endParaRPr/>
          </a:p>
        </p:txBody>
      </p:sp>
      <p:sp>
        <p:nvSpPr>
          <p:cNvPr descr="preencoded.png" id="108" name="Google Shape;108;p1"/>
          <p:cNvSpPr/>
          <p:nvPr/>
        </p:nvSpPr>
        <p:spPr>
          <a:xfrm>
            <a:off x="9327652" y="7381132"/>
            <a:ext cx="4755356" cy="19050"/>
          </a:xfrm>
          <a:custGeom>
            <a:rect b="b" l="l" r="r" t="t"/>
            <a:pathLst>
              <a:path extrusionOk="0" h="25400" w="6340475">
                <a:moveTo>
                  <a:pt x="0" y="0"/>
                </a:moveTo>
                <a:lnTo>
                  <a:pt x="6340475" y="0"/>
                </a:lnTo>
                <a:lnTo>
                  <a:pt x="6340475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" l="0" r="0" t="0"/>
            </a:stretch>
          </a:blipFill>
          <a:ln>
            <a:noFill/>
          </a:ln>
        </p:spPr>
      </p:sp>
      <p:sp>
        <p:nvSpPr>
          <p:cNvPr id="109" name="Google Shape;109;p1"/>
          <p:cNvSpPr txBox="1"/>
          <p:nvPr/>
        </p:nvSpPr>
        <p:spPr>
          <a:xfrm>
            <a:off x="9327652" y="7514482"/>
            <a:ext cx="1786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6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75" u="none" cap="none" strike="noStrike">
                <a:solidFill>
                  <a:srgbClr val="2C2926"/>
                </a:solidFill>
                <a:latin typeface="Arial"/>
                <a:ea typeface="Arial"/>
                <a:cs typeface="Arial"/>
                <a:sym typeface="Arial"/>
              </a:rPr>
              <a:t>Generate Reports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9327652" y="7828655"/>
            <a:ext cx="47553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4" u="none" cap="none" strike="noStrike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Create comprehensive analytics</a:t>
            </a:r>
            <a:endParaRPr/>
          </a:p>
        </p:txBody>
      </p:sp>
      <p:sp>
        <p:nvSpPr>
          <p:cNvPr id="111" name="Google Shape;111;p1"/>
          <p:cNvSpPr/>
          <p:nvPr/>
        </p:nvSpPr>
        <p:spPr>
          <a:xfrm>
            <a:off x="9327652" y="8131521"/>
            <a:ext cx="4755356" cy="587597"/>
          </a:xfrm>
          <a:custGeom>
            <a:rect b="b" l="l" r="r" t="t"/>
            <a:pathLst>
              <a:path extrusionOk="0" h="783463" w="6340475">
                <a:moveTo>
                  <a:pt x="0" y="80010"/>
                </a:moveTo>
                <a:cubicBezTo>
                  <a:pt x="0" y="35814"/>
                  <a:pt x="35814" y="0"/>
                  <a:pt x="80010" y="0"/>
                </a:cubicBezTo>
                <a:lnTo>
                  <a:pt x="6260465" y="0"/>
                </a:lnTo>
                <a:cubicBezTo>
                  <a:pt x="6304661" y="0"/>
                  <a:pt x="6340475" y="35814"/>
                  <a:pt x="6340475" y="80010"/>
                </a:cubicBezTo>
                <a:lnTo>
                  <a:pt x="6340475" y="703453"/>
                </a:lnTo>
                <a:cubicBezTo>
                  <a:pt x="6340475" y="747649"/>
                  <a:pt x="6304661" y="783463"/>
                  <a:pt x="6260465" y="783463"/>
                </a:cubicBezTo>
                <a:lnTo>
                  <a:pt x="80010" y="783463"/>
                </a:lnTo>
                <a:cubicBezTo>
                  <a:pt x="35814" y="783463"/>
                  <a:pt x="0" y="747649"/>
                  <a:pt x="0" y="703453"/>
                </a:cubicBezTo>
                <a:close/>
              </a:path>
            </a:pathLst>
          </a:custGeom>
          <a:solidFill>
            <a:srgbClr val="F4E3BD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112" name="Google Shape;112;p1"/>
          <p:cNvSpPr/>
          <p:nvPr/>
        </p:nvSpPr>
        <p:spPr>
          <a:xfrm>
            <a:off x="9470527" y="8318449"/>
            <a:ext cx="178594" cy="142875"/>
          </a:xfrm>
          <a:custGeom>
            <a:rect b="b" l="l" r="r" t="t"/>
            <a:pathLst>
              <a:path extrusionOk="0" h="190500" w="238125">
                <a:moveTo>
                  <a:pt x="0" y="0"/>
                </a:moveTo>
                <a:lnTo>
                  <a:pt x="238125" y="0"/>
                </a:lnTo>
                <a:lnTo>
                  <a:pt x="23812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1329" t="0"/>
            </a:stretch>
          </a:blipFill>
          <a:ln>
            <a:noFill/>
          </a:ln>
        </p:spPr>
      </p:sp>
      <p:sp>
        <p:nvSpPr>
          <p:cNvPr id="113" name="Google Shape;113;p1"/>
          <p:cNvSpPr txBox="1"/>
          <p:nvPr/>
        </p:nvSpPr>
        <p:spPr>
          <a:xfrm>
            <a:off x="9791995" y="8296275"/>
            <a:ext cx="41481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Business Rules:</a:t>
            </a:r>
            <a:r>
              <a:rPr b="0" i="0" lang="en-US" sz="112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One patient can join multiple trials. One trial can test multiple drugs. Results must be valid values.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13403" y="548583"/>
            <a:ext cx="18288000" cy="9652692"/>
            <a:chOff x="0" y="0"/>
            <a:chExt cx="24384000" cy="128702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2870256"/>
            </a:xfrm>
            <a:custGeom>
              <a:avLst/>
              <a:gdLst/>
              <a:ahLst/>
              <a:cxnLst/>
              <a:rect r="r" b="b" t="t" l="l"/>
              <a:pathLst>
                <a:path h="1287025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870256"/>
                  </a:lnTo>
                  <a:lnTo>
                    <a:pt x="0" y="12870256"/>
                  </a:lnTo>
                  <a:close/>
                </a:path>
              </a:pathLst>
            </a:custGeom>
            <a:blipFill>
              <a:blip r:embed="rId4">
                <a:alphaModFix amt="94901"/>
              </a:blip>
              <a:stretch>
                <a:fillRect l="0" t="-13113" r="0" b="-1311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604345" y="548583"/>
            <a:ext cx="1450772" cy="346472"/>
            <a:chOff x="0" y="0"/>
            <a:chExt cx="1934362" cy="4619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4464" cy="462026"/>
            </a:xfrm>
            <a:custGeom>
              <a:avLst/>
              <a:gdLst/>
              <a:ahLst/>
              <a:cxnLst/>
              <a:rect r="r" b="b" t="t" l="l"/>
              <a:pathLst>
                <a:path h="462026" w="1934464">
                  <a:moveTo>
                    <a:pt x="0" y="92837"/>
                  </a:moveTo>
                  <a:cubicBezTo>
                    <a:pt x="0" y="41402"/>
                    <a:pt x="42799" y="0"/>
                    <a:pt x="95123" y="0"/>
                  </a:cubicBezTo>
                  <a:lnTo>
                    <a:pt x="1839341" y="0"/>
                  </a:lnTo>
                  <a:lnTo>
                    <a:pt x="1839341" y="7874"/>
                  </a:lnTo>
                  <a:lnTo>
                    <a:pt x="1839341" y="0"/>
                  </a:lnTo>
                  <a:cubicBezTo>
                    <a:pt x="1891665" y="0"/>
                    <a:pt x="1934464" y="41402"/>
                    <a:pt x="1934464" y="92837"/>
                  </a:cubicBezTo>
                  <a:lnTo>
                    <a:pt x="1926590" y="92837"/>
                  </a:lnTo>
                  <a:lnTo>
                    <a:pt x="1934464" y="92837"/>
                  </a:lnTo>
                  <a:lnTo>
                    <a:pt x="1934464" y="369189"/>
                  </a:lnTo>
                  <a:lnTo>
                    <a:pt x="1926590" y="369189"/>
                  </a:lnTo>
                  <a:lnTo>
                    <a:pt x="1934464" y="369189"/>
                  </a:lnTo>
                  <a:cubicBezTo>
                    <a:pt x="1934464" y="420624"/>
                    <a:pt x="1891665" y="462026"/>
                    <a:pt x="1839341" y="462026"/>
                  </a:cubicBezTo>
                  <a:lnTo>
                    <a:pt x="1839341" y="454152"/>
                  </a:lnTo>
                  <a:lnTo>
                    <a:pt x="1839341" y="462026"/>
                  </a:lnTo>
                  <a:lnTo>
                    <a:pt x="95123" y="462026"/>
                  </a:lnTo>
                  <a:lnTo>
                    <a:pt x="95123" y="454152"/>
                  </a:lnTo>
                  <a:lnTo>
                    <a:pt x="95123" y="462026"/>
                  </a:lnTo>
                  <a:cubicBezTo>
                    <a:pt x="42799" y="462026"/>
                    <a:pt x="0" y="420624"/>
                    <a:pt x="0" y="369189"/>
                  </a:cubicBezTo>
                  <a:lnTo>
                    <a:pt x="0" y="92837"/>
                  </a:lnTo>
                  <a:lnTo>
                    <a:pt x="7874" y="92837"/>
                  </a:lnTo>
                  <a:lnTo>
                    <a:pt x="0" y="92837"/>
                  </a:lnTo>
                  <a:moveTo>
                    <a:pt x="15875" y="92837"/>
                  </a:moveTo>
                  <a:lnTo>
                    <a:pt x="15875" y="369189"/>
                  </a:lnTo>
                  <a:lnTo>
                    <a:pt x="7874" y="369189"/>
                  </a:lnTo>
                  <a:lnTo>
                    <a:pt x="15748" y="369189"/>
                  </a:lnTo>
                  <a:cubicBezTo>
                    <a:pt x="15748" y="411480"/>
                    <a:pt x="51054" y="446151"/>
                    <a:pt x="94996" y="446151"/>
                  </a:cubicBezTo>
                  <a:lnTo>
                    <a:pt x="1839341" y="446151"/>
                  </a:lnTo>
                  <a:cubicBezTo>
                    <a:pt x="1883283" y="446151"/>
                    <a:pt x="1918589" y="411480"/>
                    <a:pt x="1918589" y="369189"/>
                  </a:cubicBezTo>
                  <a:lnTo>
                    <a:pt x="1918589" y="92837"/>
                  </a:lnTo>
                  <a:cubicBezTo>
                    <a:pt x="1918589" y="50546"/>
                    <a:pt x="1883283" y="15875"/>
                    <a:pt x="1839341" y="15875"/>
                  </a:cubicBezTo>
                  <a:lnTo>
                    <a:pt x="95123" y="15875"/>
                  </a:lnTo>
                  <a:lnTo>
                    <a:pt x="95123" y="7874"/>
                  </a:lnTo>
                  <a:lnTo>
                    <a:pt x="95123" y="15748"/>
                  </a:lnTo>
                  <a:cubicBezTo>
                    <a:pt x="51181" y="15748"/>
                    <a:pt x="15875" y="50419"/>
                    <a:pt x="15875" y="92710"/>
                  </a:cubicBezTo>
                  <a:close/>
                </a:path>
              </a:pathLst>
            </a:custGeom>
            <a:solidFill>
              <a:srgbClr val="E7BF6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2733380" y="646062"/>
            <a:ext cx="151362" cy="151362"/>
            <a:chOff x="0" y="0"/>
            <a:chExt cx="201816" cy="201816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01803" cy="201803"/>
            </a:xfrm>
            <a:custGeom>
              <a:avLst/>
              <a:gdLst/>
              <a:ahLst/>
              <a:cxnLst/>
              <a:rect r="r" b="b" t="t" l="l"/>
              <a:pathLst>
                <a:path h="201803" w="201803">
                  <a:moveTo>
                    <a:pt x="0" y="0"/>
                  </a:moveTo>
                  <a:lnTo>
                    <a:pt x="201803" y="0"/>
                  </a:lnTo>
                  <a:lnTo>
                    <a:pt x="201803" y="201803"/>
                  </a:lnTo>
                  <a:lnTo>
                    <a:pt x="0" y="20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6" b="-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960341" y="573138"/>
            <a:ext cx="965749" cy="24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E7BF6A"/>
                </a:solidFill>
                <a:latin typeface="Inter"/>
                <a:ea typeface="Inter"/>
                <a:cs typeface="Inter"/>
                <a:sym typeface="Inter"/>
              </a:rPr>
              <a:t>DATA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10298" y="825256"/>
            <a:ext cx="8165897" cy="70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ER Diagram: Conceptual Data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19422" y="2311365"/>
            <a:ext cx="2420217" cy="40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1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Patient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19422" y="2814523"/>
            <a:ext cx="2420217" cy="49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49"/>
              </a:lnSpc>
            </a:pPr>
            <a:r>
              <a:rPr lang="en-US" sz="1312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Individual receiving treatment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60763" y="2311365"/>
            <a:ext cx="2407348" cy="40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1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Clinical Trial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60763" y="2814523"/>
            <a:ext cx="2407348" cy="49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312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Study evaluating one or more drugs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09738" y="7426976"/>
            <a:ext cx="2330101" cy="40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1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Drug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09738" y="7930134"/>
            <a:ext cx="2330101" cy="49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49"/>
              </a:lnSpc>
            </a:pPr>
            <a:r>
              <a:rPr lang="en-US" sz="1312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Investigational medicinal product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83515" y="7426976"/>
            <a:ext cx="2484587" cy="40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1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Trial Enrollment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83515" y="7930134"/>
            <a:ext cx="2484587" cy="49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312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Junction resolving patient-trial M:N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10298" y="9160669"/>
            <a:ext cx="13067262" cy="57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The conceptual model shows how patients, trials, drugs, enrollments, and results relate to each other. The many-to-many relationship between patients and trials is resolved through the Trial_Enrollment junction table.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56072" y="639966"/>
            <a:ext cx="6828977" cy="101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4"/>
              </a:lnSpc>
            </a:pPr>
            <a:r>
              <a:rPr lang="en-US" sz="5374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Logical Data Model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7022" y="2031206"/>
            <a:ext cx="9555947" cy="2112312"/>
            <a:chOff x="0" y="0"/>
            <a:chExt cx="12741262" cy="28164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25400"/>
              <a:ext cx="12690475" cy="2765552"/>
            </a:xfrm>
            <a:custGeom>
              <a:avLst/>
              <a:gdLst/>
              <a:ahLst/>
              <a:cxnLst/>
              <a:rect r="r" b="b" t="t" l="l"/>
              <a:pathLst>
                <a:path h="2765552" w="12690475">
                  <a:moveTo>
                    <a:pt x="0" y="152908"/>
                  </a:moveTo>
                  <a:cubicBezTo>
                    <a:pt x="0" y="68453"/>
                    <a:pt x="69469" y="0"/>
                    <a:pt x="155194" y="0"/>
                  </a:cubicBezTo>
                  <a:lnTo>
                    <a:pt x="12535281" y="0"/>
                  </a:lnTo>
                  <a:cubicBezTo>
                    <a:pt x="12621006" y="0"/>
                    <a:pt x="12690475" y="68453"/>
                    <a:pt x="12690475" y="152908"/>
                  </a:cubicBezTo>
                  <a:lnTo>
                    <a:pt x="12690475" y="2612644"/>
                  </a:lnTo>
                  <a:cubicBezTo>
                    <a:pt x="12690475" y="2697099"/>
                    <a:pt x="12621006" y="2765552"/>
                    <a:pt x="12535281" y="2765552"/>
                  </a:cubicBezTo>
                  <a:lnTo>
                    <a:pt x="155194" y="2765552"/>
                  </a:lnTo>
                  <a:cubicBezTo>
                    <a:pt x="69469" y="2765679"/>
                    <a:pt x="0" y="2697099"/>
                    <a:pt x="0" y="2612644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741275" cy="2816352"/>
            </a:xfrm>
            <a:custGeom>
              <a:avLst/>
              <a:gdLst/>
              <a:ahLst/>
              <a:cxnLst/>
              <a:rect r="r" b="b" t="t" l="l"/>
              <a:pathLst>
                <a:path h="2816352" w="12741275">
                  <a:moveTo>
                    <a:pt x="0" y="178308"/>
                  </a:moveTo>
                  <a:cubicBezTo>
                    <a:pt x="0" y="79502"/>
                    <a:pt x="81153" y="0"/>
                    <a:pt x="180594" y="0"/>
                  </a:cubicBezTo>
                  <a:lnTo>
                    <a:pt x="12560681" y="0"/>
                  </a:lnTo>
                  <a:lnTo>
                    <a:pt x="12560681" y="25400"/>
                  </a:lnTo>
                  <a:lnTo>
                    <a:pt x="12560681" y="0"/>
                  </a:lnTo>
                  <a:cubicBezTo>
                    <a:pt x="12659995" y="0"/>
                    <a:pt x="12741275" y="79502"/>
                    <a:pt x="12741275" y="178308"/>
                  </a:cubicBezTo>
                  <a:lnTo>
                    <a:pt x="12715875" y="178308"/>
                  </a:lnTo>
                  <a:lnTo>
                    <a:pt x="12741275" y="178308"/>
                  </a:lnTo>
                  <a:lnTo>
                    <a:pt x="12741275" y="2638044"/>
                  </a:lnTo>
                  <a:lnTo>
                    <a:pt x="12715875" y="2638044"/>
                  </a:lnTo>
                  <a:lnTo>
                    <a:pt x="12741275" y="2638044"/>
                  </a:lnTo>
                  <a:cubicBezTo>
                    <a:pt x="12741275" y="2736850"/>
                    <a:pt x="12660123" y="2816352"/>
                    <a:pt x="12560681" y="2816352"/>
                  </a:cubicBezTo>
                  <a:lnTo>
                    <a:pt x="12560681" y="2790952"/>
                  </a:lnTo>
                  <a:lnTo>
                    <a:pt x="12560681" y="2816352"/>
                  </a:lnTo>
                  <a:lnTo>
                    <a:pt x="180594" y="2816352"/>
                  </a:lnTo>
                  <a:lnTo>
                    <a:pt x="180594" y="2790952"/>
                  </a:lnTo>
                  <a:lnTo>
                    <a:pt x="180594" y="2816352"/>
                  </a:lnTo>
                  <a:cubicBezTo>
                    <a:pt x="81153" y="2816352"/>
                    <a:pt x="0" y="2736850"/>
                    <a:pt x="0" y="2638044"/>
                  </a:cubicBezTo>
                  <a:lnTo>
                    <a:pt x="0" y="178308"/>
                  </a:lnTo>
                  <a:lnTo>
                    <a:pt x="25400" y="178308"/>
                  </a:lnTo>
                  <a:lnTo>
                    <a:pt x="0" y="178308"/>
                  </a:lnTo>
                  <a:moveTo>
                    <a:pt x="50800" y="178308"/>
                  </a:moveTo>
                  <a:lnTo>
                    <a:pt x="50800" y="2638044"/>
                  </a:lnTo>
                  <a:lnTo>
                    <a:pt x="25400" y="2638044"/>
                  </a:lnTo>
                  <a:lnTo>
                    <a:pt x="50800" y="2638044"/>
                  </a:lnTo>
                  <a:cubicBezTo>
                    <a:pt x="50800" y="2708148"/>
                    <a:pt x="108585" y="2765552"/>
                    <a:pt x="180594" y="2765552"/>
                  </a:cubicBezTo>
                  <a:lnTo>
                    <a:pt x="12560681" y="2765552"/>
                  </a:lnTo>
                  <a:cubicBezTo>
                    <a:pt x="12632690" y="2765552"/>
                    <a:pt x="12690475" y="2708148"/>
                    <a:pt x="12690475" y="2638044"/>
                  </a:cubicBezTo>
                  <a:lnTo>
                    <a:pt x="12690475" y="178308"/>
                  </a:lnTo>
                  <a:cubicBezTo>
                    <a:pt x="12690475" y="108204"/>
                    <a:pt x="12632690" y="50800"/>
                    <a:pt x="12560681" y="50800"/>
                  </a:cubicBezTo>
                  <a:lnTo>
                    <a:pt x="180594" y="50800"/>
                  </a:lnTo>
                  <a:lnTo>
                    <a:pt x="180594" y="25400"/>
                  </a:lnTo>
                  <a:lnTo>
                    <a:pt x="180594" y="50800"/>
                  </a:lnTo>
                  <a:cubicBezTo>
                    <a:pt x="108585" y="50800"/>
                    <a:pt x="50800" y="108204"/>
                    <a:pt x="50800" y="178308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994172" y="2088356"/>
            <a:ext cx="1092546" cy="1998021"/>
            <a:chOff x="0" y="0"/>
            <a:chExt cx="1456728" cy="26640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56690" cy="2663952"/>
            </a:xfrm>
            <a:custGeom>
              <a:avLst/>
              <a:gdLst/>
              <a:ahLst/>
              <a:cxnLst/>
              <a:rect r="r" b="b" t="t" l="l"/>
              <a:pathLst>
                <a:path h="2663952" w="1456690">
                  <a:moveTo>
                    <a:pt x="0" y="91948"/>
                  </a:moveTo>
                  <a:cubicBezTo>
                    <a:pt x="0" y="41148"/>
                    <a:pt x="41148" y="0"/>
                    <a:pt x="91948" y="0"/>
                  </a:cubicBezTo>
                  <a:lnTo>
                    <a:pt x="1364742" y="0"/>
                  </a:lnTo>
                  <a:cubicBezTo>
                    <a:pt x="1415542" y="0"/>
                    <a:pt x="1456690" y="41148"/>
                    <a:pt x="1456690" y="91948"/>
                  </a:cubicBezTo>
                  <a:lnTo>
                    <a:pt x="1456690" y="2572004"/>
                  </a:lnTo>
                  <a:cubicBezTo>
                    <a:pt x="1456690" y="2622804"/>
                    <a:pt x="1415542" y="2663952"/>
                    <a:pt x="1364742" y="2663952"/>
                  </a:cubicBezTo>
                  <a:lnTo>
                    <a:pt x="91948" y="2663952"/>
                  </a:lnTo>
                  <a:cubicBezTo>
                    <a:pt x="41148" y="2663952"/>
                    <a:pt x="0" y="2622804"/>
                    <a:pt x="0" y="257200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330823" y="2821781"/>
            <a:ext cx="409727" cy="52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3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49846" y="2285257"/>
            <a:ext cx="4380462" cy="50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Resolved M:N Relationship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49846" y="2803027"/>
            <a:ext cx="7812881" cy="101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Patient </a:t>
            </a:r>
            <a:r>
              <a:rPr lang="en-US" sz="2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↔</a:t>
            </a: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 Trial relationship resolved through Trial_Enrollment junction table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37022" y="4368556"/>
            <a:ext cx="9555947" cy="2715663"/>
            <a:chOff x="0" y="0"/>
            <a:chExt cx="12741262" cy="36208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400" y="25400"/>
              <a:ext cx="12690475" cy="3570097"/>
            </a:xfrm>
            <a:custGeom>
              <a:avLst/>
              <a:gdLst/>
              <a:ahLst/>
              <a:cxnLst/>
              <a:rect r="r" b="b" t="t" l="l"/>
              <a:pathLst>
                <a:path h="3570097" w="12690475">
                  <a:moveTo>
                    <a:pt x="0" y="153035"/>
                  </a:moveTo>
                  <a:cubicBezTo>
                    <a:pt x="0" y="68453"/>
                    <a:pt x="69215" y="0"/>
                    <a:pt x="154559" y="0"/>
                  </a:cubicBezTo>
                  <a:lnTo>
                    <a:pt x="12535916" y="0"/>
                  </a:lnTo>
                  <a:cubicBezTo>
                    <a:pt x="12621260" y="0"/>
                    <a:pt x="12690475" y="68453"/>
                    <a:pt x="12690475" y="153035"/>
                  </a:cubicBezTo>
                  <a:lnTo>
                    <a:pt x="12690475" y="3417062"/>
                  </a:lnTo>
                  <a:cubicBezTo>
                    <a:pt x="12690475" y="3501517"/>
                    <a:pt x="12621260" y="3570097"/>
                    <a:pt x="12535916" y="3570097"/>
                  </a:cubicBezTo>
                  <a:lnTo>
                    <a:pt x="154559" y="3570097"/>
                  </a:lnTo>
                  <a:cubicBezTo>
                    <a:pt x="69215" y="3570097"/>
                    <a:pt x="0" y="3501644"/>
                    <a:pt x="0" y="3417062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41275" cy="3620897"/>
            </a:xfrm>
            <a:custGeom>
              <a:avLst/>
              <a:gdLst/>
              <a:ahLst/>
              <a:cxnLst/>
              <a:rect r="r" b="b" t="t" l="l"/>
              <a:pathLst>
                <a:path h="3620897" w="12741275">
                  <a:moveTo>
                    <a:pt x="0" y="178435"/>
                  </a:moveTo>
                  <a:cubicBezTo>
                    <a:pt x="0" y="79629"/>
                    <a:pt x="80772" y="0"/>
                    <a:pt x="179959" y="0"/>
                  </a:cubicBezTo>
                  <a:lnTo>
                    <a:pt x="12561316" y="0"/>
                  </a:lnTo>
                  <a:lnTo>
                    <a:pt x="12561316" y="25400"/>
                  </a:lnTo>
                  <a:lnTo>
                    <a:pt x="12561316" y="0"/>
                  </a:lnTo>
                  <a:cubicBezTo>
                    <a:pt x="12660503" y="0"/>
                    <a:pt x="12741275" y="79629"/>
                    <a:pt x="12741275" y="178435"/>
                  </a:cubicBezTo>
                  <a:lnTo>
                    <a:pt x="12715875" y="178435"/>
                  </a:lnTo>
                  <a:lnTo>
                    <a:pt x="12741275" y="178435"/>
                  </a:lnTo>
                  <a:lnTo>
                    <a:pt x="12741275" y="3442462"/>
                  </a:lnTo>
                  <a:lnTo>
                    <a:pt x="12715875" y="3442462"/>
                  </a:lnTo>
                  <a:lnTo>
                    <a:pt x="12741275" y="3442462"/>
                  </a:lnTo>
                  <a:cubicBezTo>
                    <a:pt x="12741275" y="3541268"/>
                    <a:pt x="12660503" y="3620897"/>
                    <a:pt x="12561316" y="3620897"/>
                  </a:cubicBezTo>
                  <a:lnTo>
                    <a:pt x="12561316" y="3595497"/>
                  </a:lnTo>
                  <a:lnTo>
                    <a:pt x="12561316" y="3620897"/>
                  </a:lnTo>
                  <a:lnTo>
                    <a:pt x="179959" y="3620897"/>
                  </a:lnTo>
                  <a:lnTo>
                    <a:pt x="179959" y="3595497"/>
                  </a:lnTo>
                  <a:lnTo>
                    <a:pt x="179959" y="3620897"/>
                  </a:lnTo>
                  <a:cubicBezTo>
                    <a:pt x="80772" y="3620897"/>
                    <a:pt x="0" y="3541268"/>
                    <a:pt x="0" y="3442462"/>
                  </a:cubicBezTo>
                  <a:lnTo>
                    <a:pt x="0" y="178435"/>
                  </a:lnTo>
                  <a:lnTo>
                    <a:pt x="25400" y="178435"/>
                  </a:lnTo>
                  <a:lnTo>
                    <a:pt x="0" y="178435"/>
                  </a:lnTo>
                  <a:moveTo>
                    <a:pt x="50800" y="178435"/>
                  </a:moveTo>
                  <a:lnTo>
                    <a:pt x="50800" y="3442462"/>
                  </a:lnTo>
                  <a:lnTo>
                    <a:pt x="25400" y="3442462"/>
                  </a:lnTo>
                  <a:lnTo>
                    <a:pt x="50800" y="3442462"/>
                  </a:lnTo>
                  <a:cubicBezTo>
                    <a:pt x="50800" y="3512693"/>
                    <a:pt x="108331" y="3570097"/>
                    <a:pt x="179959" y="3570097"/>
                  </a:cubicBezTo>
                  <a:lnTo>
                    <a:pt x="12561316" y="3570097"/>
                  </a:lnTo>
                  <a:cubicBezTo>
                    <a:pt x="12632944" y="3570097"/>
                    <a:pt x="12690475" y="3512693"/>
                    <a:pt x="12690475" y="3442462"/>
                  </a:cubicBezTo>
                  <a:lnTo>
                    <a:pt x="12690475" y="178435"/>
                  </a:lnTo>
                  <a:cubicBezTo>
                    <a:pt x="12690475" y="108204"/>
                    <a:pt x="12632944" y="50800"/>
                    <a:pt x="12561316" y="50800"/>
                  </a:cubicBezTo>
                  <a:lnTo>
                    <a:pt x="179959" y="50800"/>
                  </a:lnTo>
                  <a:lnTo>
                    <a:pt x="179959" y="25400"/>
                  </a:lnTo>
                  <a:lnTo>
                    <a:pt x="179959" y="50800"/>
                  </a:lnTo>
                  <a:cubicBezTo>
                    <a:pt x="108331" y="50800"/>
                    <a:pt x="50800" y="108204"/>
                    <a:pt x="50800" y="178435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994172" y="4425706"/>
            <a:ext cx="1092546" cy="2601363"/>
            <a:chOff x="0" y="0"/>
            <a:chExt cx="1456728" cy="34684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56690" cy="3468370"/>
            </a:xfrm>
            <a:custGeom>
              <a:avLst/>
              <a:gdLst/>
              <a:ahLst/>
              <a:cxnLst/>
              <a:rect r="r" b="b" t="t" l="l"/>
              <a:pathLst>
                <a:path h="3468370" w="1456690">
                  <a:moveTo>
                    <a:pt x="0" y="91948"/>
                  </a:moveTo>
                  <a:cubicBezTo>
                    <a:pt x="0" y="41148"/>
                    <a:pt x="41148" y="0"/>
                    <a:pt x="91948" y="0"/>
                  </a:cubicBezTo>
                  <a:lnTo>
                    <a:pt x="1364742" y="0"/>
                  </a:lnTo>
                  <a:cubicBezTo>
                    <a:pt x="1415542" y="0"/>
                    <a:pt x="1456690" y="41148"/>
                    <a:pt x="1456690" y="91948"/>
                  </a:cubicBezTo>
                  <a:lnTo>
                    <a:pt x="1456690" y="3376422"/>
                  </a:lnTo>
                  <a:cubicBezTo>
                    <a:pt x="1456690" y="3427222"/>
                    <a:pt x="1415542" y="3468370"/>
                    <a:pt x="1364742" y="3468370"/>
                  </a:cubicBezTo>
                  <a:lnTo>
                    <a:pt x="91948" y="3468370"/>
                  </a:lnTo>
                  <a:cubicBezTo>
                    <a:pt x="41148" y="3468370"/>
                    <a:pt x="0" y="3427222"/>
                    <a:pt x="0" y="33764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1330823" y="5460797"/>
            <a:ext cx="409727" cy="52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3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49846" y="4622597"/>
            <a:ext cx="3414417" cy="50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Cardinality Rules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49846" y="5140376"/>
            <a:ext cx="7812881" cy="143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4049"/>
              </a:lnSpc>
              <a:buFont typeface="Arial"/>
              <a:buChar char="•"/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Patient → Enrollment (1:N)</a:t>
            </a:r>
          </a:p>
          <a:p>
            <a:pPr algn="l" marL="320477" indent="-160238" lvl="1">
              <a:lnSpc>
                <a:spcPts val="4049"/>
              </a:lnSpc>
              <a:buFont typeface="Arial"/>
              <a:buChar char="•"/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Trial → Enrollment (1:N)</a:t>
            </a:r>
          </a:p>
          <a:p>
            <a:pPr algn="l" marL="320477" indent="-160238" lvl="1">
              <a:lnSpc>
                <a:spcPts val="4049"/>
              </a:lnSpc>
              <a:buFont typeface="Arial"/>
              <a:buChar char="•"/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Trial → Drug (1:N)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37022" y="7125748"/>
            <a:ext cx="9555947" cy="2194760"/>
            <a:chOff x="0" y="0"/>
            <a:chExt cx="12741262" cy="29263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25400" y="25400"/>
              <a:ext cx="12690475" cy="2875661"/>
            </a:xfrm>
            <a:custGeom>
              <a:avLst/>
              <a:gdLst/>
              <a:ahLst/>
              <a:cxnLst/>
              <a:rect r="r" b="b" t="t" l="l"/>
              <a:pathLst>
                <a:path h="2875661" w="12690475">
                  <a:moveTo>
                    <a:pt x="0" y="153035"/>
                  </a:moveTo>
                  <a:cubicBezTo>
                    <a:pt x="0" y="68453"/>
                    <a:pt x="69469" y="0"/>
                    <a:pt x="155067" y="0"/>
                  </a:cubicBezTo>
                  <a:lnTo>
                    <a:pt x="12535408" y="0"/>
                  </a:lnTo>
                  <a:cubicBezTo>
                    <a:pt x="12621006" y="0"/>
                    <a:pt x="12690475" y="68453"/>
                    <a:pt x="12690475" y="153035"/>
                  </a:cubicBezTo>
                  <a:lnTo>
                    <a:pt x="12690475" y="2722626"/>
                  </a:lnTo>
                  <a:cubicBezTo>
                    <a:pt x="12690475" y="2807081"/>
                    <a:pt x="12621006" y="2875661"/>
                    <a:pt x="12535408" y="2875661"/>
                  </a:cubicBezTo>
                  <a:lnTo>
                    <a:pt x="155067" y="2875661"/>
                  </a:lnTo>
                  <a:cubicBezTo>
                    <a:pt x="69469" y="2875534"/>
                    <a:pt x="0" y="2807081"/>
                    <a:pt x="0" y="2722626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741275" cy="2926461"/>
            </a:xfrm>
            <a:custGeom>
              <a:avLst/>
              <a:gdLst/>
              <a:ahLst/>
              <a:cxnLst/>
              <a:rect r="r" b="b" t="t" l="l"/>
              <a:pathLst>
                <a:path h="2926461" w="12741275">
                  <a:moveTo>
                    <a:pt x="0" y="178435"/>
                  </a:moveTo>
                  <a:cubicBezTo>
                    <a:pt x="0" y="79502"/>
                    <a:pt x="81153" y="0"/>
                    <a:pt x="180467" y="0"/>
                  </a:cubicBezTo>
                  <a:lnTo>
                    <a:pt x="12560808" y="0"/>
                  </a:lnTo>
                  <a:lnTo>
                    <a:pt x="12560808" y="25400"/>
                  </a:lnTo>
                  <a:lnTo>
                    <a:pt x="12560808" y="0"/>
                  </a:lnTo>
                  <a:cubicBezTo>
                    <a:pt x="12660122" y="0"/>
                    <a:pt x="12741275" y="79502"/>
                    <a:pt x="12741275" y="178435"/>
                  </a:cubicBezTo>
                  <a:lnTo>
                    <a:pt x="12715875" y="178435"/>
                  </a:lnTo>
                  <a:lnTo>
                    <a:pt x="12741275" y="178435"/>
                  </a:lnTo>
                  <a:lnTo>
                    <a:pt x="12741275" y="2748026"/>
                  </a:lnTo>
                  <a:lnTo>
                    <a:pt x="12715875" y="2748026"/>
                  </a:lnTo>
                  <a:lnTo>
                    <a:pt x="12741275" y="2748026"/>
                  </a:lnTo>
                  <a:cubicBezTo>
                    <a:pt x="12741275" y="2846832"/>
                    <a:pt x="12660122" y="2926461"/>
                    <a:pt x="12560808" y="2926461"/>
                  </a:cubicBezTo>
                  <a:lnTo>
                    <a:pt x="12560808" y="2901061"/>
                  </a:lnTo>
                  <a:lnTo>
                    <a:pt x="12560808" y="2926461"/>
                  </a:lnTo>
                  <a:lnTo>
                    <a:pt x="180467" y="2926461"/>
                  </a:lnTo>
                  <a:lnTo>
                    <a:pt x="180467" y="2901061"/>
                  </a:lnTo>
                  <a:lnTo>
                    <a:pt x="180467" y="2926461"/>
                  </a:lnTo>
                  <a:cubicBezTo>
                    <a:pt x="81153" y="2926334"/>
                    <a:pt x="0" y="2846832"/>
                    <a:pt x="0" y="2748026"/>
                  </a:cubicBezTo>
                  <a:lnTo>
                    <a:pt x="0" y="178435"/>
                  </a:lnTo>
                  <a:lnTo>
                    <a:pt x="25400" y="178435"/>
                  </a:lnTo>
                  <a:lnTo>
                    <a:pt x="0" y="178435"/>
                  </a:lnTo>
                  <a:moveTo>
                    <a:pt x="50800" y="178435"/>
                  </a:moveTo>
                  <a:lnTo>
                    <a:pt x="50800" y="2748026"/>
                  </a:lnTo>
                  <a:lnTo>
                    <a:pt x="25400" y="2748026"/>
                  </a:lnTo>
                  <a:lnTo>
                    <a:pt x="50800" y="2748026"/>
                  </a:lnTo>
                  <a:cubicBezTo>
                    <a:pt x="50800" y="2818130"/>
                    <a:pt x="108585" y="2875661"/>
                    <a:pt x="180467" y="2875661"/>
                  </a:cubicBezTo>
                  <a:lnTo>
                    <a:pt x="12560808" y="2875661"/>
                  </a:lnTo>
                  <a:cubicBezTo>
                    <a:pt x="12632689" y="2875661"/>
                    <a:pt x="12690475" y="2818257"/>
                    <a:pt x="12690475" y="2748026"/>
                  </a:cubicBezTo>
                  <a:lnTo>
                    <a:pt x="12690475" y="178435"/>
                  </a:lnTo>
                  <a:cubicBezTo>
                    <a:pt x="12690475" y="108204"/>
                    <a:pt x="12632690" y="50800"/>
                    <a:pt x="12560808" y="50800"/>
                  </a:cubicBezTo>
                  <a:lnTo>
                    <a:pt x="180467" y="50800"/>
                  </a:lnTo>
                  <a:lnTo>
                    <a:pt x="180467" y="25400"/>
                  </a:lnTo>
                  <a:lnTo>
                    <a:pt x="180467" y="50800"/>
                  </a:lnTo>
                  <a:cubicBezTo>
                    <a:pt x="108458" y="50800"/>
                    <a:pt x="50800" y="108204"/>
                    <a:pt x="50800" y="178435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994172" y="7182888"/>
            <a:ext cx="1092546" cy="2080470"/>
            <a:chOff x="0" y="0"/>
            <a:chExt cx="1456728" cy="277395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56690" cy="2773934"/>
            </a:xfrm>
            <a:custGeom>
              <a:avLst/>
              <a:gdLst/>
              <a:ahLst/>
              <a:cxnLst/>
              <a:rect r="r" b="b" t="t" l="l"/>
              <a:pathLst>
                <a:path h="2773934" w="1456690">
                  <a:moveTo>
                    <a:pt x="0" y="91948"/>
                  </a:moveTo>
                  <a:cubicBezTo>
                    <a:pt x="0" y="41148"/>
                    <a:pt x="41148" y="0"/>
                    <a:pt x="91948" y="0"/>
                  </a:cubicBezTo>
                  <a:lnTo>
                    <a:pt x="1364742" y="0"/>
                  </a:lnTo>
                  <a:cubicBezTo>
                    <a:pt x="1415542" y="0"/>
                    <a:pt x="1456690" y="41148"/>
                    <a:pt x="1456690" y="91948"/>
                  </a:cubicBezTo>
                  <a:lnTo>
                    <a:pt x="1456690" y="2681986"/>
                  </a:lnTo>
                  <a:cubicBezTo>
                    <a:pt x="1456690" y="2732786"/>
                    <a:pt x="1415542" y="2773934"/>
                    <a:pt x="1364742" y="2773934"/>
                  </a:cubicBezTo>
                  <a:lnTo>
                    <a:pt x="91948" y="2773934"/>
                  </a:lnTo>
                  <a:cubicBezTo>
                    <a:pt x="41148" y="2773934"/>
                    <a:pt x="0" y="2732786"/>
                    <a:pt x="0" y="268198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1330823" y="7957537"/>
            <a:ext cx="409727" cy="52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3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49846" y="7379789"/>
            <a:ext cx="3414417" cy="50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Data Constraints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49846" y="7897559"/>
            <a:ext cx="7812881" cy="100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4049"/>
              </a:lnSpc>
              <a:buFont typeface="Arial"/>
              <a:buChar char="•"/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Unique (patient_id, trial_id)</a:t>
            </a:r>
          </a:p>
          <a:p>
            <a:pPr algn="l" marL="320477" indent="-160238" lvl="1">
              <a:lnSpc>
                <a:spcPts val="4049"/>
              </a:lnSpc>
              <a:buFont typeface="Arial"/>
              <a:buChar char="•"/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Mandatory foreign keys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35379" y="775245"/>
            <a:ext cx="1762868" cy="309267"/>
            <a:chOff x="0" y="0"/>
            <a:chExt cx="2350491" cy="4123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0389" cy="412242"/>
            </a:xfrm>
            <a:custGeom>
              <a:avLst/>
              <a:gdLst/>
              <a:ahLst/>
              <a:cxnLst/>
              <a:rect r="r" b="b" t="t" l="l"/>
              <a:pathLst>
                <a:path h="412242" w="2350389">
                  <a:moveTo>
                    <a:pt x="0" y="83439"/>
                  </a:moveTo>
                  <a:cubicBezTo>
                    <a:pt x="0" y="37338"/>
                    <a:pt x="37338" y="0"/>
                    <a:pt x="83439" y="0"/>
                  </a:cubicBezTo>
                  <a:lnTo>
                    <a:pt x="2266950" y="0"/>
                  </a:lnTo>
                  <a:cubicBezTo>
                    <a:pt x="2313051" y="0"/>
                    <a:pt x="2350389" y="37338"/>
                    <a:pt x="2350389" y="83439"/>
                  </a:cubicBezTo>
                  <a:lnTo>
                    <a:pt x="2350389" y="328803"/>
                  </a:lnTo>
                  <a:cubicBezTo>
                    <a:pt x="2350389" y="374904"/>
                    <a:pt x="2313051" y="412242"/>
                    <a:pt x="2266950" y="412242"/>
                  </a:cubicBezTo>
                  <a:lnTo>
                    <a:pt x="83439" y="412242"/>
                  </a:lnTo>
                  <a:cubicBezTo>
                    <a:pt x="37338" y="412369"/>
                    <a:pt x="0" y="375031"/>
                    <a:pt x="0" y="328803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86399" y="831056"/>
            <a:ext cx="148981" cy="148981"/>
            <a:chOff x="0" y="0"/>
            <a:chExt cx="198641" cy="198641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98628" cy="198628"/>
            </a:xfrm>
            <a:custGeom>
              <a:avLst/>
              <a:gdLst/>
              <a:ahLst/>
              <a:cxnLst/>
              <a:rect r="r" b="b" t="t" l="l"/>
              <a:pathLst>
                <a:path h="198628" w="198628">
                  <a:moveTo>
                    <a:pt x="0" y="0"/>
                  </a:moveTo>
                  <a:lnTo>
                    <a:pt x="198628" y="0"/>
                  </a:lnTo>
                  <a:lnTo>
                    <a:pt x="198628" y="198628"/>
                  </a:lnTo>
                  <a:lnTo>
                    <a:pt x="0" y="19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6" b="-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658845" y="783431"/>
            <a:ext cx="1315936" cy="24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124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IMPLEMENTATION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5379" y="970212"/>
            <a:ext cx="6041527" cy="696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4"/>
              </a:lnSpc>
            </a:pPr>
            <a:r>
              <a:rPr lang="en-US" sz="3625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Physical Model: SQL Tables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34475" y="2325291"/>
            <a:ext cx="19050" cy="6760521"/>
            <a:chOff x="0" y="0"/>
            <a:chExt cx="25400" cy="90140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400" cy="9014079"/>
            </a:xfrm>
            <a:custGeom>
              <a:avLst/>
              <a:gdLst/>
              <a:ahLst/>
              <a:cxnLst/>
              <a:rect r="r" b="b" t="t" l="l"/>
              <a:pathLst>
                <a:path h="9014079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9001379"/>
                  </a:lnTo>
                  <a:cubicBezTo>
                    <a:pt x="25400" y="9008364"/>
                    <a:pt x="19685" y="9014079"/>
                    <a:pt x="12700" y="9014079"/>
                  </a:cubicBezTo>
                  <a:cubicBezTo>
                    <a:pt x="5715" y="9014079"/>
                    <a:pt x="0" y="9008364"/>
                    <a:pt x="0" y="9001379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394430" y="2525316"/>
            <a:ext cx="559003" cy="19050"/>
            <a:chOff x="0" y="0"/>
            <a:chExt cx="745338" cy="25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5363" cy="25400"/>
            </a:xfrm>
            <a:custGeom>
              <a:avLst/>
              <a:gdLst/>
              <a:ahLst/>
              <a:cxnLst/>
              <a:rect r="r" b="b" t="t" l="l"/>
              <a:pathLst>
                <a:path h="25400" w="7453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732663" y="0"/>
                  </a:lnTo>
                  <a:cubicBezTo>
                    <a:pt x="739648" y="0"/>
                    <a:pt x="745363" y="5715"/>
                    <a:pt x="745363" y="12700"/>
                  </a:cubicBezTo>
                  <a:cubicBezTo>
                    <a:pt x="745363" y="19685"/>
                    <a:pt x="739648" y="25400"/>
                    <a:pt x="7326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8928421" y="2319338"/>
            <a:ext cx="431159" cy="431159"/>
            <a:chOff x="0" y="0"/>
            <a:chExt cx="574878" cy="5748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874" y="7874"/>
              <a:ext cx="559054" cy="559054"/>
            </a:xfrm>
            <a:custGeom>
              <a:avLst/>
              <a:gdLst/>
              <a:ahLst/>
              <a:cxnLst/>
              <a:rect r="r" b="b" t="t" l="l"/>
              <a:pathLst>
                <a:path h="559054" w="559054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454660" y="0"/>
                  </a:lnTo>
                  <a:cubicBezTo>
                    <a:pt x="512318" y="0"/>
                    <a:pt x="559054" y="46736"/>
                    <a:pt x="559054" y="104394"/>
                  </a:cubicBezTo>
                  <a:lnTo>
                    <a:pt x="559054" y="454660"/>
                  </a:lnTo>
                  <a:cubicBezTo>
                    <a:pt x="559054" y="512318"/>
                    <a:pt x="512318" y="559054"/>
                    <a:pt x="454660" y="559054"/>
                  </a:cubicBezTo>
                  <a:lnTo>
                    <a:pt x="104394" y="559054"/>
                  </a:lnTo>
                  <a:cubicBezTo>
                    <a:pt x="46736" y="559054"/>
                    <a:pt x="127" y="512318"/>
                    <a:pt x="0" y="45466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4802" cy="574802"/>
            </a:xfrm>
            <a:custGeom>
              <a:avLst/>
              <a:gdLst/>
              <a:ahLst/>
              <a:cxnLst/>
              <a:rect r="r" b="b" t="t" l="l"/>
              <a:pathLst>
                <a:path h="574802" w="574802">
                  <a:moveTo>
                    <a:pt x="0" y="112268"/>
                  </a:moveTo>
                  <a:cubicBezTo>
                    <a:pt x="0" y="50292"/>
                    <a:pt x="50292" y="0"/>
                    <a:pt x="112268" y="0"/>
                  </a:cubicBezTo>
                  <a:lnTo>
                    <a:pt x="462534" y="0"/>
                  </a:lnTo>
                  <a:lnTo>
                    <a:pt x="462534" y="7874"/>
                  </a:lnTo>
                  <a:lnTo>
                    <a:pt x="462534" y="0"/>
                  </a:lnTo>
                  <a:cubicBezTo>
                    <a:pt x="524510" y="0"/>
                    <a:pt x="574802" y="50292"/>
                    <a:pt x="574802" y="112268"/>
                  </a:cubicBezTo>
                  <a:lnTo>
                    <a:pt x="574802" y="462534"/>
                  </a:lnTo>
                  <a:lnTo>
                    <a:pt x="566928" y="462534"/>
                  </a:lnTo>
                  <a:lnTo>
                    <a:pt x="574802" y="462534"/>
                  </a:lnTo>
                  <a:cubicBezTo>
                    <a:pt x="574802" y="524510"/>
                    <a:pt x="524510" y="574802"/>
                    <a:pt x="462534" y="574802"/>
                  </a:cubicBezTo>
                  <a:lnTo>
                    <a:pt x="462534" y="566928"/>
                  </a:lnTo>
                  <a:lnTo>
                    <a:pt x="462534" y="574802"/>
                  </a:lnTo>
                  <a:lnTo>
                    <a:pt x="112268" y="574802"/>
                  </a:lnTo>
                  <a:lnTo>
                    <a:pt x="112268" y="566928"/>
                  </a:lnTo>
                  <a:lnTo>
                    <a:pt x="112268" y="574802"/>
                  </a:lnTo>
                  <a:cubicBezTo>
                    <a:pt x="50292" y="574929"/>
                    <a:pt x="0" y="524637"/>
                    <a:pt x="0" y="462534"/>
                  </a:cubicBezTo>
                  <a:lnTo>
                    <a:pt x="0" y="112268"/>
                  </a:lnTo>
                  <a:lnTo>
                    <a:pt x="7874" y="112268"/>
                  </a:lnTo>
                  <a:lnTo>
                    <a:pt x="0" y="112268"/>
                  </a:lnTo>
                  <a:moveTo>
                    <a:pt x="15875" y="112268"/>
                  </a:moveTo>
                  <a:lnTo>
                    <a:pt x="15875" y="462534"/>
                  </a:lnTo>
                  <a:lnTo>
                    <a:pt x="7874" y="462534"/>
                  </a:lnTo>
                  <a:lnTo>
                    <a:pt x="15748" y="462534"/>
                  </a:lnTo>
                  <a:cubicBezTo>
                    <a:pt x="15748" y="515747"/>
                    <a:pt x="58928" y="558927"/>
                    <a:pt x="112141" y="558927"/>
                  </a:cubicBezTo>
                  <a:lnTo>
                    <a:pt x="462534" y="558927"/>
                  </a:lnTo>
                  <a:cubicBezTo>
                    <a:pt x="515747" y="558927"/>
                    <a:pt x="558927" y="515747"/>
                    <a:pt x="558927" y="462534"/>
                  </a:cubicBezTo>
                  <a:lnTo>
                    <a:pt x="558927" y="112268"/>
                  </a:lnTo>
                  <a:lnTo>
                    <a:pt x="566801" y="112268"/>
                  </a:lnTo>
                  <a:lnTo>
                    <a:pt x="558927" y="112268"/>
                  </a:lnTo>
                  <a:cubicBezTo>
                    <a:pt x="558927" y="59055"/>
                    <a:pt x="515747" y="15875"/>
                    <a:pt x="462534" y="15875"/>
                  </a:cubicBezTo>
                  <a:lnTo>
                    <a:pt x="112268" y="15875"/>
                  </a:lnTo>
                  <a:lnTo>
                    <a:pt x="112268" y="7874"/>
                  </a:lnTo>
                  <a:lnTo>
                    <a:pt x="112268" y="15748"/>
                  </a:lnTo>
                  <a:cubicBezTo>
                    <a:pt x="59055" y="15748"/>
                    <a:pt x="15875" y="58928"/>
                    <a:pt x="15875" y="112141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9004173" y="2350589"/>
            <a:ext cx="279502" cy="35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02455" y="2332139"/>
            <a:ext cx="2109733" cy="32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9"/>
              </a:lnSpc>
            </a:pPr>
            <a:r>
              <a:rPr lang="en-US" sz="1812">
                <a:solidFill>
                  <a:srgbClr val="2C2926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Create Database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714034" y="2818209"/>
            <a:ext cx="5498154" cy="773316"/>
            <a:chOff x="0" y="0"/>
            <a:chExt cx="7330872" cy="10310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30948" cy="1031113"/>
            </a:xfrm>
            <a:custGeom>
              <a:avLst/>
              <a:gdLst/>
              <a:ahLst/>
              <a:cxnLst/>
              <a:rect r="r" b="b" t="t" l="l"/>
              <a:pathLst>
                <a:path h="1031113" w="7330948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7226553" y="0"/>
                  </a:lnTo>
                  <a:cubicBezTo>
                    <a:pt x="7284212" y="0"/>
                    <a:pt x="7330948" y="46736"/>
                    <a:pt x="7330948" y="104394"/>
                  </a:cubicBezTo>
                  <a:lnTo>
                    <a:pt x="7330948" y="926719"/>
                  </a:lnTo>
                  <a:cubicBezTo>
                    <a:pt x="7330948" y="984377"/>
                    <a:pt x="7284212" y="1031113"/>
                    <a:pt x="7226553" y="1031113"/>
                  </a:cubicBezTo>
                  <a:lnTo>
                    <a:pt x="104394" y="1031113"/>
                  </a:lnTo>
                  <a:cubicBezTo>
                    <a:pt x="46736" y="1031113"/>
                    <a:pt x="0" y="984377"/>
                    <a:pt x="0" y="926719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2704805" y="2818209"/>
            <a:ext cx="5516613" cy="773316"/>
            <a:chOff x="0" y="0"/>
            <a:chExt cx="7355484" cy="10310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55332" cy="1030987"/>
            </a:xfrm>
            <a:custGeom>
              <a:avLst/>
              <a:gdLst/>
              <a:ahLst/>
              <a:cxnLst/>
              <a:rect r="r" b="b" t="t" l="l"/>
              <a:pathLst>
                <a:path h="1030987" w="7355332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7318121" y="0"/>
                  </a:lnTo>
                  <a:cubicBezTo>
                    <a:pt x="7338695" y="0"/>
                    <a:pt x="7355332" y="16637"/>
                    <a:pt x="7355332" y="37211"/>
                  </a:cubicBezTo>
                  <a:lnTo>
                    <a:pt x="7355332" y="993775"/>
                  </a:lnTo>
                  <a:cubicBezTo>
                    <a:pt x="7355332" y="1014349"/>
                    <a:pt x="7338695" y="1030986"/>
                    <a:pt x="7318121" y="1030986"/>
                  </a:cubicBezTo>
                  <a:lnTo>
                    <a:pt x="37211" y="1030986"/>
                  </a:lnTo>
                  <a:cubicBezTo>
                    <a:pt x="16637" y="1031113"/>
                    <a:pt x="0" y="1014349"/>
                    <a:pt x="0" y="993775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2891133" y="2881760"/>
            <a:ext cx="5143948" cy="57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 DATABASE clinical_trial;</a:t>
            </a:r>
          </a:p>
          <a:p>
            <a:pPr algn="r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 clinical_trial;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334576" y="3515763"/>
            <a:ext cx="559003" cy="19050"/>
            <a:chOff x="0" y="0"/>
            <a:chExt cx="745338" cy="25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45363" cy="25400"/>
            </a:xfrm>
            <a:custGeom>
              <a:avLst/>
              <a:gdLst/>
              <a:ahLst/>
              <a:cxnLst/>
              <a:rect r="r" b="b" t="t" l="l"/>
              <a:pathLst>
                <a:path h="25400" w="7453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732663" y="0"/>
                  </a:lnTo>
                  <a:cubicBezTo>
                    <a:pt x="739648" y="0"/>
                    <a:pt x="745363" y="5715"/>
                    <a:pt x="745363" y="12700"/>
                  </a:cubicBezTo>
                  <a:cubicBezTo>
                    <a:pt x="745363" y="19685"/>
                    <a:pt x="739648" y="25400"/>
                    <a:pt x="7326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8928421" y="3309785"/>
            <a:ext cx="431159" cy="431159"/>
            <a:chOff x="0" y="0"/>
            <a:chExt cx="574878" cy="57487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7874" y="7874"/>
              <a:ext cx="559054" cy="559054"/>
            </a:xfrm>
            <a:custGeom>
              <a:avLst/>
              <a:gdLst/>
              <a:ahLst/>
              <a:cxnLst/>
              <a:rect r="r" b="b" t="t" l="l"/>
              <a:pathLst>
                <a:path h="559054" w="559054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454660" y="0"/>
                  </a:lnTo>
                  <a:cubicBezTo>
                    <a:pt x="512318" y="0"/>
                    <a:pt x="559054" y="46736"/>
                    <a:pt x="559054" y="104394"/>
                  </a:cubicBezTo>
                  <a:lnTo>
                    <a:pt x="559054" y="454660"/>
                  </a:lnTo>
                  <a:cubicBezTo>
                    <a:pt x="559054" y="512318"/>
                    <a:pt x="512318" y="559054"/>
                    <a:pt x="454660" y="559054"/>
                  </a:cubicBezTo>
                  <a:lnTo>
                    <a:pt x="104394" y="559054"/>
                  </a:lnTo>
                  <a:cubicBezTo>
                    <a:pt x="46736" y="559054"/>
                    <a:pt x="127" y="512318"/>
                    <a:pt x="0" y="45466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4802" cy="574802"/>
            </a:xfrm>
            <a:custGeom>
              <a:avLst/>
              <a:gdLst/>
              <a:ahLst/>
              <a:cxnLst/>
              <a:rect r="r" b="b" t="t" l="l"/>
              <a:pathLst>
                <a:path h="574802" w="574802">
                  <a:moveTo>
                    <a:pt x="0" y="112268"/>
                  </a:moveTo>
                  <a:cubicBezTo>
                    <a:pt x="0" y="50292"/>
                    <a:pt x="50292" y="0"/>
                    <a:pt x="112268" y="0"/>
                  </a:cubicBezTo>
                  <a:lnTo>
                    <a:pt x="462534" y="0"/>
                  </a:lnTo>
                  <a:lnTo>
                    <a:pt x="462534" y="7874"/>
                  </a:lnTo>
                  <a:lnTo>
                    <a:pt x="462534" y="0"/>
                  </a:lnTo>
                  <a:cubicBezTo>
                    <a:pt x="524510" y="0"/>
                    <a:pt x="574802" y="50292"/>
                    <a:pt x="574802" y="112268"/>
                  </a:cubicBezTo>
                  <a:lnTo>
                    <a:pt x="574802" y="462534"/>
                  </a:lnTo>
                  <a:lnTo>
                    <a:pt x="566928" y="462534"/>
                  </a:lnTo>
                  <a:lnTo>
                    <a:pt x="574802" y="462534"/>
                  </a:lnTo>
                  <a:cubicBezTo>
                    <a:pt x="574802" y="524510"/>
                    <a:pt x="524510" y="574802"/>
                    <a:pt x="462534" y="574802"/>
                  </a:cubicBezTo>
                  <a:lnTo>
                    <a:pt x="462534" y="566928"/>
                  </a:lnTo>
                  <a:lnTo>
                    <a:pt x="462534" y="574802"/>
                  </a:lnTo>
                  <a:lnTo>
                    <a:pt x="112268" y="574802"/>
                  </a:lnTo>
                  <a:lnTo>
                    <a:pt x="112268" y="566928"/>
                  </a:lnTo>
                  <a:lnTo>
                    <a:pt x="112268" y="574802"/>
                  </a:lnTo>
                  <a:cubicBezTo>
                    <a:pt x="50292" y="574929"/>
                    <a:pt x="0" y="524637"/>
                    <a:pt x="0" y="462534"/>
                  </a:cubicBezTo>
                  <a:lnTo>
                    <a:pt x="0" y="112268"/>
                  </a:lnTo>
                  <a:lnTo>
                    <a:pt x="7874" y="112268"/>
                  </a:lnTo>
                  <a:lnTo>
                    <a:pt x="0" y="112268"/>
                  </a:lnTo>
                  <a:moveTo>
                    <a:pt x="15875" y="112268"/>
                  </a:moveTo>
                  <a:lnTo>
                    <a:pt x="15875" y="462534"/>
                  </a:lnTo>
                  <a:lnTo>
                    <a:pt x="7874" y="462534"/>
                  </a:lnTo>
                  <a:lnTo>
                    <a:pt x="15748" y="462534"/>
                  </a:lnTo>
                  <a:cubicBezTo>
                    <a:pt x="15748" y="515747"/>
                    <a:pt x="58928" y="558927"/>
                    <a:pt x="112141" y="558927"/>
                  </a:cubicBezTo>
                  <a:lnTo>
                    <a:pt x="462534" y="558927"/>
                  </a:lnTo>
                  <a:cubicBezTo>
                    <a:pt x="515747" y="558927"/>
                    <a:pt x="558927" y="515747"/>
                    <a:pt x="558927" y="462534"/>
                  </a:cubicBezTo>
                  <a:lnTo>
                    <a:pt x="558927" y="112268"/>
                  </a:lnTo>
                  <a:lnTo>
                    <a:pt x="566801" y="112268"/>
                  </a:lnTo>
                  <a:lnTo>
                    <a:pt x="558927" y="112268"/>
                  </a:lnTo>
                  <a:cubicBezTo>
                    <a:pt x="558927" y="59055"/>
                    <a:pt x="515747" y="15875"/>
                    <a:pt x="462534" y="15875"/>
                  </a:cubicBezTo>
                  <a:lnTo>
                    <a:pt x="112268" y="15875"/>
                  </a:lnTo>
                  <a:lnTo>
                    <a:pt x="112268" y="7874"/>
                  </a:lnTo>
                  <a:lnTo>
                    <a:pt x="112268" y="15748"/>
                  </a:lnTo>
                  <a:cubicBezTo>
                    <a:pt x="59055" y="15748"/>
                    <a:pt x="15875" y="58928"/>
                    <a:pt x="15875" y="112141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9004173" y="3341046"/>
            <a:ext cx="279502" cy="35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75812" y="3322587"/>
            <a:ext cx="2607902" cy="32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812">
                <a:solidFill>
                  <a:srgbClr val="2C2926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Create Patient Table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075812" y="3808657"/>
            <a:ext cx="5498154" cy="1267120"/>
            <a:chOff x="0" y="0"/>
            <a:chExt cx="7330872" cy="168949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330948" cy="1689481"/>
            </a:xfrm>
            <a:custGeom>
              <a:avLst/>
              <a:gdLst/>
              <a:ahLst/>
              <a:cxnLst/>
              <a:rect r="r" b="b" t="t" l="l"/>
              <a:pathLst>
                <a:path h="1689481" w="7330948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7226553" y="0"/>
                  </a:lnTo>
                  <a:cubicBezTo>
                    <a:pt x="7284212" y="0"/>
                    <a:pt x="7330948" y="46736"/>
                    <a:pt x="7330948" y="104394"/>
                  </a:cubicBezTo>
                  <a:lnTo>
                    <a:pt x="7330948" y="1585087"/>
                  </a:lnTo>
                  <a:cubicBezTo>
                    <a:pt x="7330948" y="1642745"/>
                    <a:pt x="7284212" y="1689481"/>
                    <a:pt x="7226553" y="1689481"/>
                  </a:cubicBezTo>
                  <a:lnTo>
                    <a:pt x="104394" y="1689481"/>
                  </a:lnTo>
                  <a:cubicBezTo>
                    <a:pt x="46736" y="1689481"/>
                    <a:pt x="0" y="1642745"/>
                    <a:pt x="0" y="158508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0066582" y="3808657"/>
            <a:ext cx="5516613" cy="1267120"/>
            <a:chOff x="0" y="0"/>
            <a:chExt cx="7355484" cy="168949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355332" cy="1689481"/>
            </a:xfrm>
            <a:custGeom>
              <a:avLst/>
              <a:gdLst/>
              <a:ahLst/>
              <a:cxnLst/>
              <a:rect r="r" b="b" t="t" l="l"/>
              <a:pathLst>
                <a:path h="1689481" w="7355332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7318121" y="0"/>
                  </a:lnTo>
                  <a:cubicBezTo>
                    <a:pt x="7338695" y="0"/>
                    <a:pt x="7355332" y="16637"/>
                    <a:pt x="7355332" y="37211"/>
                  </a:cubicBezTo>
                  <a:lnTo>
                    <a:pt x="7355332" y="1652270"/>
                  </a:lnTo>
                  <a:cubicBezTo>
                    <a:pt x="7355332" y="1672844"/>
                    <a:pt x="7338695" y="1689481"/>
                    <a:pt x="7318121" y="1689481"/>
                  </a:cubicBezTo>
                  <a:lnTo>
                    <a:pt x="37211" y="1689481"/>
                  </a:lnTo>
                  <a:cubicBezTo>
                    <a:pt x="16637" y="1689481"/>
                    <a:pt x="0" y="1672844"/>
                    <a:pt x="0" y="1652270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7" id="37"/>
          <p:cNvSpPr txBox="true"/>
          <p:nvPr/>
        </p:nvSpPr>
        <p:spPr>
          <a:xfrm rot="0">
            <a:off x="10252920" y="3872208"/>
            <a:ext cx="5143948" cy="11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 TABLE Patient (</a:t>
            </a:r>
          </a:p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patient_id INT PRIMARY KEY,</a:t>
            </a:r>
          </a:p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name VARCHAR(50)</a:t>
            </a:r>
          </a:p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);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8394430" y="4518269"/>
            <a:ext cx="559003" cy="19050"/>
            <a:chOff x="0" y="0"/>
            <a:chExt cx="745338" cy="25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45363" cy="25400"/>
            </a:xfrm>
            <a:custGeom>
              <a:avLst/>
              <a:gdLst/>
              <a:ahLst/>
              <a:cxnLst/>
              <a:rect r="r" b="b" t="t" l="l"/>
              <a:pathLst>
                <a:path h="25400" w="7453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732663" y="0"/>
                  </a:lnTo>
                  <a:cubicBezTo>
                    <a:pt x="739648" y="0"/>
                    <a:pt x="745363" y="5715"/>
                    <a:pt x="745363" y="12700"/>
                  </a:cubicBezTo>
                  <a:cubicBezTo>
                    <a:pt x="745363" y="19685"/>
                    <a:pt x="739648" y="25400"/>
                    <a:pt x="7326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8928421" y="4312291"/>
            <a:ext cx="431159" cy="431159"/>
            <a:chOff x="0" y="0"/>
            <a:chExt cx="574878" cy="57487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7874" y="7874"/>
              <a:ext cx="559054" cy="559054"/>
            </a:xfrm>
            <a:custGeom>
              <a:avLst/>
              <a:gdLst/>
              <a:ahLst/>
              <a:cxnLst/>
              <a:rect r="r" b="b" t="t" l="l"/>
              <a:pathLst>
                <a:path h="559054" w="559054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454660" y="0"/>
                  </a:lnTo>
                  <a:cubicBezTo>
                    <a:pt x="512318" y="0"/>
                    <a:pt x="559054" y="46736"/>
                    <a:pt x="559054" y="104394"/>
                  </a:cubicBezTo>
                  <a:lnTo>
                    <a:pt x="559054" y="454660"/>
                  </a:lnTo>
                  <a:cubicBezTo>
                    <a:pt x="559054" y="512318"/>
                    <a:pt x="512318" y="559054"/>
                    <a:pt x="454660" y="559054"/>
                  </a:cubicBezTo>
                  <a:lnTo>
                    <a:pt x="104394" y="559054"/>
                  </a:lnTo>
                  <a:cubicBezTo>
                    <a:pt x="46736" y="559054"/>
                    <a:pt x="127" y="512318"/>
                    <a:pt x="0" y="45466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74802" cy="574802"/>
            </a:xfrm>
            <a:custGeom>
              <a:avLst/>
              <a:gdLst/>
              <a:ahLst/>
              <a:cxnLst/>
              <a:rect r="r" b="b" t="t" l="l"/>
              <a:pathLst>
                <a:path h="574802" w="574802">
                  <a:moveTo>
                    <a:pt x="0" y="112268"/>
                  </a:moveTo>
                  <a:cubicBezTo>
                    <a:pt x="0" y="50292"/>
                    <a:pt x="50292" y="0"/>
                    <a:pt x="112268" y="0"/>
                  </a:cubicBezTo>
                  <a:lnTo>
                    <a:pt x="462534" y="0"/>
                  </a:lnTo>
                  <a:lnTo>
                    <a:pt x="462534" y="7874"/>
                  </a:lnTo>
                  <a:lnTo>
                    <a:pt x="462534" y="0"/>
                  </a:lnTo>
                  <a:cubicBezTo>
                    <a:pt x="524510" y="0"/>
                    <a:pt x="574802" y="50292"/>
                    <a:pt x="574802" y="112268"/>
                  </a:cubicBezTo>
                  <a:lnTo>
                    <a:pt x="574802" y="462534"/>
                  </a:lnTo>
                  <a:lnTo>
                    <a:pt x="566928" y="462534"/>
                  </a:lnTo>
                  <a:lnTo>
                    <a:pt x="574802" y="462534"/>
                  </a:lnTo>
                  <a:cubicBezTo>
                    <a:pt x="574802" y="524510"/>
                    <a:pt x="524510" y="574802"/>
                    <a:pt x="462534" y="574802"/>
                  </a:cubicBezTo>
                  <a:lnTo>
                    <a:pt x="462534" y="566928"/>
                  </a:lnTo>
                  <a:lnTo>
                    <a:pt x="462534" y="574802"/>
                  </a:lnTo>
                  <a:lnTo>
                    <a:pt x="112268" y="574802"/>
                  </a:lnTo>
                  <a:lnTo>
                    <a:pt x="112268" y="566928"/>
                  </a:lnTo>
                  <a:lnTo>
                    <a:pt x="112268" y="574802"/>
                  </a:lnTo>
                  <a:cubicBezTo>
                    <a:pt x="50292" y="574929"/>
                    <a:pt x="0" y="524637"/>
                    <a:pt x="0" y="462534"/>
                  </a:cubicBezTo>
                  <a:lnTo>
                    <a:pt x="0" y="112268"/>
                  </a:lnTo>
                  <a:lnTo>
                    <a:pt x="7874" y="112268"/>
                  </a:lnTo>
                  <a:lnTo>
                    <a:pt x="0" y="112268"/>
                  </a:lnTo>
                  <a:moveTo>
                    <a:pt x="15875" y="112268"/>
                  </a:moveTo>
                  <a:lnTo>
                    <a:pt x="15875" y="462534"/>
                  </a:lnTo>
                  <a:lnTo>
                    <a:pt x="7874" y="462534"/>
                  </a:lnTo>
                  <a:lnTo>
                    <a:pt x="15748" y="462534"/>
                  </a:lnTo>
                  <a:cubicBezTo>
                    <a:pt x="15748" y="515747"/>
                    <a:pt x="58928" y="558927"/>
                    <a:pt x="112141" y="558927"/>
                  </a:cubicBezTo>
                  <a:lnTo>
                    <a:pt x="462534" y="558927"/>
                  </a:lnTo>
                  <a:cubicBezTo>
                    <a:pt x="515747" y="558927"/>
                    <a:pt x="558927" y="515747"/>
                    <a:pt x="558927" y="462534"/>
                  </a:cubicBezTo>
                  <a:lnTo>
                    <a:pt x="558927" y="112268"/>
                  </a:lnTo>
                  <a:lnTo>
                    <a:pt x="566801" y="112268"/>
                  </a:lnTo>
                  <a:lnTo>
                    <a:pt x="558927" y="112268"/>
                  </a:lnTo>
                  <a:cubicBezTo>
                    <a:pt x="558927" y="59055"/>
                    <a:pt x="515747" y="15875"/>
                    <a:pt x="462534" y="15875"/>
                  </a:cubicBezTo>
                  <a:lnTo>
                    <a:pt x="112268" y="15875"/>
                  </a:lnTo>
                  <a:lnTo>
                    <a:pt x="112268" y="7874"/>
                  </a:lnTo>
                  <a:lnTo>
                    <a:pt x="112268" y="15748"/>
                  </a:lnTo>
                  <a:cubicBezTo>
                    <a:pt x="59055" y="15748"/>
                    <a:pt x="15875" y="58928"/>
                    <a:pt x="15875" y="112141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3" id="43"/>
          <p:cNvSpPr txBox="true"/>
          <p:nvPr/>
        </p:nvSpPr>
        <p:spPr>
          <a:xfrm rot="0">
            <a:off x="9004173" y="4343552"/>
            <a:ext cx="279502" cy="35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936796" y="4325093"/>
            <a:ext cx="2275393" cy="32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9"/>
              </a:lnSpc>
            </a:pPr>
            <a:r>
              <a:rPr lang="en-US" sz="1812">
                <a:solidFill>
                  <a:srgbClr val="2C2926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Create Trial Table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2714034" y="4811163"/>
            <a:ext cx="5498154" cy="1267120"/>
            <a:chOff x="0" y="0"/>
            <a:chExt cx="7330872" cy="168949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330948" cy="1689481"/>
            </a:xfrm>
            <a:custGeom>
              <a:avLst/>
              <a:gdLst/>
              <a:ahLst/>
              <a:cxnLst/>
              <a:rect r="r" b="b" t="t" l="l"/>
              <a:pathLst>
                <a:path h="1689481" w="7330948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7226553" y="0"/>
                  </a:lnTo>
                  <a:cubicBezTo>
                    <a:pt x="7284212" y="0"/>
                    <a:pt x="7330948" y="46736"/>
                    <a:pt x="7330948" y="104394"/>
                  </a:cubicBezTo>
                  <a:lnTo>
                    <a:pt x="7330948" y="1585087"/>
                  </a:lnTo>
                  <a:cubicBezTo>
                    <a:pt x="7330948" y="1642745"/>
                    <a:pt x="7284212" y="1689481"/>
                    <a:pt x="7226553" y="1689481"/>
                  </a:cubicBezTo>
                  <a:lnTo>
                    <a:pt x="104394" y="1689481"/>
                  </a:lnTo>
                  <a:cubicBezTo>
                    <a:pt x="46736" y="1689481"/>
                    <a:pt x="0" y="1642745"/>
                    <a:pt x="0" y="158508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2704805" y="4811163"/>
            <a:ext cx="5516613" cy="1267120"/>
            <a:chOff x="0" y="0"/>
            <a:chExt cx="7355484" cy="168949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355332" cy="1689481"/>
            </a:xfrm>
            <a:custGeom>
              <a:avLst/>
              <a:gdLst/>
              <a:ahLst/>
              <a:cxnLst/>
              <a:rect r="r" b="b" t="t" l="l"/>
              <a:pathLst>
                <a:path h="1689481" w="7355332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7318121" y="0"/>
                  </a:lnTo>
                  <a:cubicBezTo>
                    <a:pt x="7338695" y="0"/>
                    <a:pt x="7355332" y="16637"/>
                    <a:pt x="7355332" y="37211"/>
                  </a:cubicBezTo>
                  <a:lnTo>
                    <a:pt x="7355332" y="1652270"/>
                  </a:lnTo>
                  <a:cubicBezTo>
                    <a:pt x="7355332" y="1672844"/>
                    <a:pt x="7338695" y="1689481"/>
                    <a:pt x="7318121" y="1689481"/>
                  </a:cubicBezTo>
                  <a:lnTo>
                    <a:pt x="37211" y="1689481"/>
                  </a:lnTo>
                  <a:cubicBezTo>
                    <a:pt x="16637" y="1689481"/>
                    <a:pt x="0" y="1672844"/>
                    <a:pt x="0" y="1652270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9" id="49"/>
          <p:cNvSpPr txBox="true"/>
          <p:nvPr/>
        </p:nvSpPr>
        <p:spPr>
          <a:xfrm rot="0">
            <a:off x="2891133" y="4874714"/>
            <a:ext cx="5143948" cy="11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 TABLE Trial (</a:t>
            </a:r>
          </a:p>
          <a:p>
            <a:pPr algn="r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trial_id INT PRIMARY KEY,</a:t>
            </a:r>
          </a:p>
          <a:p>
            <a:pPr algn="r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trial_name VARCHAR(50)</a:t>
            </a:r>
          </a:p>
          <a:p>
            <a:pPr algn="r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);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9334576" y="5520776"/>
            <a:ext cx="559003" cy="19050"/>
            <a:chOff x="0" y="0"/>
            <a:chExt cx="745338" cy="254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45363" cy="25400"/>
            </a:xfrm>
            <a:custGeom>
              <a:avLst/>
              <a:gdLst/>
              <a:ahLst/>
              <a:cxnLst/>
              <a:rect r="r" b="b" t="t" l="l"/>
              <a:pathLst>
                <a:path h="25400" w="7453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732663" y="0"/>
                  </a:lnTo>
                  <a:cubicBezTo>
                    <a:pt x="739648" y="0"/>
                    <a:pt x="745363" y="5715"/>
                    <a:pt x="745363" y="12700"/>
                  </a:cubicBezTo>
                  <a:cubicBezTo>
                    <a:pt x="745363" y="19685"/>
                    <a:pt x="739648" y="25400"/>
                    <a:pt x="7326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8928421" y="5314798"/>
            <a:ext cx="431159" cy="431159"/>
            <a:chOff x="0" y="0"/>
            <a:chExt cx="574878" cy="57487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7874" y="7874"/>
              <a:ext cx="559054" cy="559054"/>
            </a:xfrm>
            <a:custGeom>
              <a:avLst/>
              <a:gdLst/>
              <a:ahLst/>
              <a:cxnLst/>
              <a:rect r="r" b="b" t="t" l="l"/>
              <a:pathLst>
                <a:path h="559054" w="559054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454660" y="0"/>
                  </a:lnTo>
                  <a:cubicBezTo>
                    <a:pt x="512318" y="0"/>
                    <a:pt x="559054" y="46736"/>
                    <a:pt x="559054" y="104394"/>
                  </a:cubicBezTo>
                  <a:lnTo>
                    <a:pt x="559054" y="454660"/>
                  </a:lnTo>
                  <a:cubicBezTo>
                    <a:pt x="559054" y="512318"/>
                    <a:pt x="512318" y="559054"/>
                    <a:pt x="454660" y="559054"/>
                  </a:cubicBezTo>
                  <a:lnTo>
                    <a:pt x="104394" y="559054"/>
                  </a:lnTo>
                  <a:cubicBezTo>
                    <a:pt x="46736" y="559054"/>
                    <a:pt x="127" y="512318"/>
                    <a:pt x="0" y="45466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74802" cy="574802"/>
            </a:xfrm>
            <a:custGeom>
              <a:avLst/>
              <a:gdLst/>
              <a:ahLst/>
              <a:cxnLst/>
              <a:rect r="r" b="b" t="t" l="l"/>
              <a:pathLst>
                <a:path h="574802" w="574802">
                  <a:moveTo>
                    <a:pt x="0" y="112268"/>
                  </a:moveTo>
                  <a:cubicBezTo>
                    <a:pt x="0" y="50292"/>
                    <a:pt x="50292" y="0"/>
                    <a:pt x="112268" y="0"/>
                  </a:cubicBezTo>
                  <a:lnTo>
                    <a:pt x="462534" y="0"/>
                  </a:lnTo>
                  <a:lnTo>
                    <a:pt x="462534" y="7874"/>
                  </a:lnTo>
                  <a:lnTo>
                    <a:pt x="462534" y="0"/>
                  </a:lnTo>
                  <a:cubicBezTo>
                    <a:pt x="524510" y="0"/>
                    <a:pt x="574802" y="50292"/>
                    <a:pt x="574802" y="112268"/>
                  </a:cubicBezTo>
                  <a:lnTo>
                    <a:pt x="574802" y="462534"/>
                  </a:lnTo>
                  <a:lnTo>
                    <a:pt x="566928" y="462534"/>
                  </a:lnTo>
                  <a:lnTo>
                    <a:pt x="574802" y="462534"/>
                  </a:lnTo>
                  <a:cubicBezTo>
                    <a:pt x="574802" y="524510"/>
                    <a:pt x="524510" y="574802"/>
                    <a:pt x="462534" y="574802"/>
                  </a:cubicBezTo>
                  <a:lnTo>
                    <a:pt x="462534" y="566928"/>
                  </a:lnTo>
                  <a:lnTo>
                    <a:pt x="462534" y="574802"/>
                  </a:lnTo>
                  <a:lnTo>
                    <a:pt x="112268" y="574802"/>
                  </a:lnTo>
                  <a:lnTo>
                    <a:pt x="112268" y="566928"/>
                  </a:lnTo>
                  <a:lnTo>
                    <a:pt x="112268" y="574802"/>
                  </a:lnTo>
                  <a:cubicBezTo>
                    <a:pt x="50292" y="574929"/>
                    <a:pt x="0" y="524637"/>
                    <a:pt x="0" y="462534"/>
                  </a:cubicBezTo>
                  <a:lnTo>
                    <a:pt x="0" y="112268"/>
                  </a:lnTo>
                  <a:lnTo>
                    <a:pt x="7874" y="112268"/>
                  </a:lnTo>
                  <a:lnTo>
                    <a:pt x="0" y="112268"/>
                  </a:lnTo>
                  <a:moveTo>
                    <a:pt x="15875" y="112268"/>
                  </a:moveTo>
                  <a:lnTo>
                    <a:pt x="15875" y="462534"/>
                  </a:lnTo>
                  <a:lnTo>
                    <a:pt x="7874" y="462534"/>
                  </a:lnTo>
                  <a:lnTo>
                    <a:pt x="15748" y="462534"/>
                  </a:lnTo>
                  <a:cubicBezTo>
                    <a:pt x="15748" y="515747"/>
                    <a:pt x="58928" y="558927"/>
                    <a:pt x="112141" y="558927"/>
                  </a:cubicBezTo>
                  <a:lnTo>
                    <a:pt x="462534" y="558927"/>
                  </a:lnTo>
                  <a:cubicBezTo>
                    <a:pt x="515747" y="558927"/>
                    <a:pt x="558927" y="515747"/>
                    <a:pt x="558927" y="462534"/>
                  </a:cubicBezTo>
                  <a:lnTo>
                    <a:pt x="558927" y="112268"/>
                  </a:lnTo>
                  <a:lnTo>
                    <a:pt x="566801" y="112268"/>
                  </a:lnTo>
                  <a:lnTo>
                    <a:pt x="558927" y="112268"/>
                  </a:lnTo>
                  <a:cubicBezTo>
                    <a:pt x="558927" y="59055"/>
                    <a:pt x="515747" y="15875"/>
                    <a:pt x="462534" y="15875"/>
                  </a:cubicBezTo>
                  <a:lnTo>
                    <a:pt x="112268" y="15875"/>
                  </a:lnTo>
                  <a:lnTo>
                    <a:pt x="112268" y="7874"/>
                  </a:lnTo>
                  <a:lnTo>
                    <a:pt x="112268" y="15748"/>
                  </a:lnTo>
                  <a:cubicBezTo>
                    <a:pt x="59055" y="15748"/>
                    <a:pt x="15875" y="58928"/>
                    <a:pt x="15875" y="112141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5" id="55"/>
          <p:cNvSpPr txBox="true"/>
          <p:nvPr/>
        </p:nvSpPr>
        <p:spPr>
          <a:xfrm rot="0">
            <a:off x="9004173" y="5346059"/>
            <a:ext cx="279502" cy="35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075812" y="5327599"/>
            <a:ext cx="3068132" cy="32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812">
                <a:solidFill>
                  <a:srgbClr val="2C2926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Create Enrollment Table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10075812" y="5813669"/>
            <a:ext cx="5498154" cy="1267120"/>
            <a:chOff x="0" y="0"/>
            <a:chExt cx="7330872" cy="168949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7330948" cy="1689481"/>
            </a:xfrm>
            <a:custGeom>
              <a:avLst/>
              <a:gdLst/>
              <a:ahLst/>
              <a:cxnLst/>
              <a:rect r="r" b="b" t="t" l="l"/>
              <a:pathLst>
                <a:path h="1689481" w="7330948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7226553" y="0"/>
                  </a:lnTo>
                  <a:cubicBezTo>
                    <a:pt x="7284212" y="0"/>
                    <a:pt x="7330948" y="46736"/>
                    <a:pt x="7330948" y="104394"/>
                  </a:cubicBezTo>
                  <a:lnTo>
                    <a:pt x="7330948" y="1585087"/>
                  </a:lnTo>
                  <a:cubicBezTo>
                    <a:pt x="7330948" y="1642745"/>
                    <a:pt x="7284212" y="1689481"/>
                    <a:pt x="7226553" y="1689481"/>
                  </a:cubicBezTo>
                  <a:lnTo>
                    <a:pt x="104394" y="1689481"/>
                  </a:lnTo>
                  <a:cubicBezTo>
                    <a:pt x="46736" y="1689481"/>
                    <a:pt x="0" y="1642745"/>
                    <a:pt x="0" y="158508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10066582" y="5813669"/>
            <a:ext cx="5516613" cy="1267120"/>
            <a:chOff x="0" y="0"/>
            <a:chExt cx="7355484" cy="1689494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7355332" cy="1689481"/>
            </a:xfrm>
            <a:custGeom>
              <a:avLst/>
              <a:gdLst/>
              <a:ahLst/>
              <a:cxnLst/>
              <a:rect r="r" b="b" t="t" l="l"/>
              <a:pathLst>
                <a:path h="1689481" w="7355332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7318121" y="0"/>
                  </a:lnTo>
                  <a:cubicBezTo>
                    <a:pt x="7338695" y="0"/>
                    <a:pt x="7355332" y="16637"/>
                    <a:pt x="7355332" y="37211"/>
                  </a:cubicBezTo>
                  <a:lnTo>
                    <a:pt x="7355332" y="1652270"/>
                  </a:lnTo>
                  <a:cubicBezTo>
                    <a:pt x="7355332" y="1672844"/>
                    <a:pt x="7338695" y="1689481"/>
                    <a:pt x="7318121" y="1689481"/>
                  </a:cubicBezTo>
                  <a:lnTo>
                    <a:pt x="37211" y="1689481"/>
                  </a:lnTo>
                  <a:cubicBezTo>
                    <a:pt x="16637" y="1689481"/>
                    <a:pt x="0" y="1672844"/>
                    <a:pt x="0" y="1652270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1" id="61"/>
          <p:cNvSpPr txBox="true"/>
          <p:nvPr/>
        </p:nvSpPr>
        <p:spPr>
          <a:xfrm rot="0">
            <a:off x="10252920" y="5877220"/>
            <a:ext cx="5143948" cy="11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 TABLE Enrollment (</a:t>
            </a:r>
          </a:p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patient_id INT,</a:t>
            </a:r>
          </a:p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trial_id INT</a:t>
            </a:r>
          </a:p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);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8394430" y="6523282"/>
            <a:ext cx="559003" cy="19050"/>
            <a:chOff x="0" y="0"/>
            <a:chExt cx="745338" cy="254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745363" cy="25400"/>
            </a:xfrm>
            <a:custGeom>
              <a:avLst/>
              <a:gdLst/>
              <a:ahLst/>
              <a:cxnLst/>
              <a:rect r="r" b="b" t="t" l="l"/>
              <a:pathLst>
                <a:path h="25400" w="7453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732663" y="0"/>
                  </a:lnTo>
                  <a:cubicBezTo>
                    <a:pt x="739648" y="0"/>
                    <a:pt x="745363" y="5715"/>
                    <a:pt x="745363" y="12700"/>
                  </a:cubicBezTo>
                  <a:cubicBezTo>
                    <a:pt x="745363" y="19685"/>
                    <a:pt x="739648" y="25400"/>
                    <a:pt x="7326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8928421" y="6317304"/>
            <a:ext cx="431159" cy="431159"/>
            <a:chOff x="0" y="0"/>
            <a:chExt cx="574878" cy="574878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7874" y="7874"/>
              <a:ext cx="559054" cy="559054"/>
            </a:xfrm>
            <a:custGeom>
              <a:avLst/>
              <a:gdLst/>
              <a:ahLst/>
              <a:cxnLst/>
              <a:rect r="r" b="b" t="t" l="l"/>
              <a:pathLst>
                <a:path h="559054" w="559054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454660" y="0"/>
                  </a:lnTo>
                  <a:cubicBezTo>
                    <a:pt x="512318" y="0"/>
                    <a:pt x="559054" y="46736"/>
                    <a:pt x="559054" y="104394"/>
                  </a:cubicBezTo>
                  <a:lnTo>
                    <a:pt x="559054" y="454660"/>
                  </a:lnTo>
                  <a:cubicBezTo>
                    <a:pt x="559054" y="512318"/>
                    <a:pt x="512318" y="559054"/>
                    <a:pt x="454660" y="559054"/>
                  </a:cubicBezTo>
                  <a:lnTo>
                    <a:pt x="104394" y="559054"/>
                  </a:lnTo>
                  <a:cubicBezTo>
                    <a:pt x="46736" y="559054"/>
                    <a:pt x="127" y="512318"/>
                    <a:pt x="0" y="45466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74802" cy="574802"/>
            </a:xfrm>
            <a:custGeom>
              <a:avLst/>
              <a:gdLst/>
              <a:ahLst/>
              <a:cxnLst/>
              <a:rect r="r" b="b" t="t" l="l"/>
              <a:pathLst>
                <a:path h="574802" w="574802">
                  <a:moveTo>
                    <a:pt x="0" y="112268"/>
                  </a:moveTo>
                  <a:cubicBezTo>
                    <a:pt x="0" y="50292"/>
                    <a:pt x="50292" y="0"/>
                    <a:pt x="112268" y="0"/>
                  </a:cubicBezTo>
                  <a:lnTo>
                    <a:pt x="462534" y="0"/>
                  </a:lnTo>
                  <a:lnTo>
                    <a:pt x="462534" y="7874"/>
                  </a:lnTo>
                  <a:lnTo>
                    <a:pt x="462534" y="0"/>
                  </a:lnTo>
                  <a:cubicBezTo>
                    <a:pt x="524510" y="0"/>
                    <a:pt x="574802" y="50292"/>
                    <a:pt x="574802" y="112268"/>
                  </a:cubicBezTo>
                  <a:lnTo>
                    <a:pt x="574802" y="462534"/>
                  </a:lnTo>
                  <a:lnTo>
                    <a:pt x="566928" y="462534"/>
                  </a:lnTo>
                  <a:lnTo>
                    <a:pt x="574802" y="462534"/>
                  </a:lnTo>
                  <a:cubicBezTo>
                    <a:pt x="574802" y="524510"/>
                    <a:pt x="524510" y="574802"/>
                    <a:pt x="462534" y="574802"/>
                  </a:cubicBezTo>
                  <a:lnTo>
                    <a:pt x="462534" y="566928"/>
                  </a:lnTo>
                  <a:lnTo>
                    <a:pt x="462534" y="574802"/>
                  </a:lnTo>
                  <a:lnTo>
                    <a:pt x="112268" y="574802"/>
                  </a:lnTo>
                  <a:lnTo>
                    <a:pt x="112268" y="566928"/>
                  </a:lnTo>
                  <a:lnTo>
                    <a:pt x="112268" y="574802"/>
                  </a:lnTo>
                  <a:cubicBezTo>
                    <a:pt x="50292" y="574929"/>
                    <a:pt x="0" y="524637"/>
                    <a:pt x="0" y="462534"/>
                  </a:cubicBezTo>
                  <a:lnTo>
                    <a:pt x="0" y="112268"/>
                  </a:lnTo>
                  <a:lnTo>
                    <a:pt x="7874" y="112268"/>
                  </a:lnTo>
                  <a:lnTo>
                    <a:pt x="0" y="112268"/>
                  </a:lnTo>
                  <a:moveTo>
                    <a:pt x="15875" y="112268"/>
                  </a:moveTo>
                  <a:lnTo>
                    <a:pt x="15875" y="462534"/>
                  </a:lnTo>
                  <a:lnTo>
                    <a:pt x="7874" y="462534"/>
                  </a:lnTo>
                  <a:lnTo>
                    <a:pt x="15748" y="462534"/>
                  </a:lnTo>
                  <a:cubicBezTo>
                    <a:pt x="15748" y="515747"/>
                    <a:pt x="58928" y="558927"/>
                    <a:pt x="112141" y="558927"/>
                  </a:cubicBezTo>
                  <a:lnTo>
                    <a:pt x="462534" y="558927"/>
                  </a:lnTo>
                  <a:cubicBezTo>
                    <a:pt x="515747" y="558927"/>
                    <a:pt x="558927" y="515747"/>
                    <a:pt x="558927" y="462534"/>
                  </a:cubicBezTo>
                  <a:lnTo>
                    <a:pt x="558927" y="112268"/>
                  </a:lnTo>
                  <a:lnTo>
                    <a:pt x="566801" y="112268"/>
                  </a:lnTo>
                  <a:lnTo>
                    <a:pt x="558927" y="112268"/>
                  </a:lnTo>
                  <a:cubicBezTo>
                    <a:pt x="558927" y="59055"/>
                    <a:pt x="515747" y="15875"/>
                    <a:pt x="462534" y="15875"/>
                  </a:cubicBezTo>
                  <a:lnTo>
                    <a:pt x="112268" y="15875"/>
                  </a:lnTo>
                  <a:lnTo>
                    <a:pt x="112268" y="7874"/>
                  </a:lnTo>
                  <a:lnTo>
                    <a:pt x="112268" y="15748"/>
                  </a:lnTo>
                  <a:cubicBezTo>
                    <a:pt x="59055" y="15748"/>
                    <a:pt x="15875" y="58928"/>
                    <a:pt x="15875" y="112141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7" id="67"/>
          <p:cNvSpPr txBox="true"/>
          <p:nvPr/>
        </p:nvSpPr>
        <p:spPr>
          <a:xfrm rot="0">
            <a:off x="9004173" y="6348565"/>
            <a:ext cx="279502" cy="35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5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795977" y="6330105"/>
            <a:ext cx="2416211" cy="32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9"/>
              </a:lnSpc>
            </a:pPr>
            <a:r>
              <a:rPr lang="en-US" sz="1812">
                <a:solidFill>
                  <a:srgbClr val="2C2926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Insert Sample Data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2714034" y="6816176"/>
            <a:ext cx="5498154" cy="1020213"/>
            <a:chOff x="0" y="0"/>
            <a:chExt cx="7330872" cy="1360284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7330948" cy="1360297"/>
            </a:xfrm>
            <a:custGeom>
              <a:avLst/>
              <a:gdLst/>
              <a:ahLst/>
              <a:cxnLst/>
              <a:rect r="r" b="b" t="t" l="l"/>
              <a:pathLst>
                <a:path h="1360297" w="7330948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7226553" y="0"/>
                  </a:lnTo>
                  <a:cubicBezTo>
                    <a:pt x="7284212" y="0"/>
                    <a:pt x="7330948" y="46736"/>
                    <a:pt x="7330948" y="104394"/>
                  </a:cubicBezTo>
                  <a:lnTo>
                    <a:pt x="7330948" y="1255903"/>
                  </a:lnTo>
                  <a:cubicBezTo>
                    <a:pt x="7330948" y="1313561"/>
                    <a:pt x="7284212" y="1360297"/>
                    <a:pt x="7226553" y="1360297"/>
                  </a:cubicBezTo>
                  <a:lnTo>
                    <a:pt x="104394" y="1360297"/>
                  </a:lnTo>
                  <a:cubicBezTo>
                    <a:pt x="46736" y="1360297"/>
                    <a:pt x="0" y="1313561"/>
                    <a:pt x="0" y="125590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1" id="71"/>
          <p:cNvGrpSpPr/>
          <p:nvPr/>
        </p:nvGrpSpPr>
        <p:grpSpPr>
          <a:xfrm rot="0">
            <a:off x="2704805" y="6816176"/>
            <a:ext cx="5516613" cy="1020213"/>
            <a:chOff x="0" y="0"/>
            <a:chExt cx="7355484" cy="1360284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7355332" cy="1360170"/>
            </a:xfrm>
            <a:custGeom>
              <a:avLst/>
              <a:gdLst/>
              <a:ahLst/>
              <a:cxnLst/>
              <a:rect r="r" b="b" t="t" l="l"/>
              <a:pathLst>
                <a:path h="1360170" w="7355332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7318121" y="0"/>
                  </a:lnTo>
                  <a:cubicBezTo>
                    <a:pt x="7338695" y="0"/>
                    <a:pt x="7355332" y="16637"/>
                    <a:pt x="7355332" y="37211"/>
                  </a:cubicBezTo>
                  <a:lnTo>
                    <a:pt x="7355332" y="1322959"/>
                  </a:lnTo>
                  <a:cubicBezTo>
                    <a:pt x="7355332" y="1343533"/>
                    <a:pt x="7338695" y="1360170"/>
                    <a:pt x="7318121" y="1360170"/>
                  </a:cubicBezTo>
                  <a:lnTo>
                    <a:pt x="37211" y="1360170"/>
                  </a:lnTo>
                  <a:cubicBezTo>
                    <a:pt x="16637" y="1360170"/>
                    <a:pt x="0" y="1343533"/>
                    <a:pt x="0" y="1322959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3" id="73"/>
          <p:cNvSpPr txBox="true"/>
          <p:nvPr/>
        </p:nvSpPr>
        <p:spPr>
          <a:xfrm rot="0">
            <a:off x="2891133" y="6879727"/>
            <a:ext cx="5143948" cy="85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INSERT INTO Patient VALUES (1,'Arun');</a:t>
            </a:r>
          </a:p>
          <a:p>
            <a:pPr algn="r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INSERT INTO Trial VALUES (101,'Covid Vaccine Trial');</a:t>
            </a:r>
          </a:p>
          <a:p>
            <a:pPr algn="r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INSERT INTO Enrollment VALUES (1,101);</a:t>
            </a:r>
          </a:p>
        </p:txBody>
      </p:sp>
      <p:grpSp>
        <p:nvGrpSpPr>
          <p:cNvPr name="Group 74" id="74"/>
          <p:cNvGrpSpPr/>
          <p:nvPr/>
        </p:nvGrpSpPr>
        <p:grpSpPr>
          <a:xfrm rot="0">
            <a:off x="9334576" y="7525788"/>
            <a:ext cx="559003" cy="19050"/>
            <a:chOff x="0" y="0"/>
            <a:chExt cx="745338" cy="254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745363" cy="25400"/>
            </a:xfrm>
            <a:custGeom>
              <a:avLst/>
              <a:gdLst/>
              <a:ahLst/>
              <a:cxnLst/>
              <a:rect r="r" b="b" t="t" l="l"/>
              <a:pathLst>
                <a:path h="25400" w="7453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732663" y="0"/>
                  </a:lnTo>
                  <a:cubicBezTo>
                    <a:pt x="739648" y="0"/>
                    <a:pt x="745363" y="5715"/>
                    <a:pt x="745363" y="12700"/>
                  </a:cubicBezTo>
                  <a:cubicBezTo>
                    <a:pt x="745363" y="19685"/>
                    <a:pt x="739648" y="25400"/>
                    <a:pt x="7326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6" id="76"/>
          <p:cNvGrpSpPr/>
          <p:nvPr/>
        </p:nvGrpSpPr>
        <p:grpSpPr>
          <a:xfrm rot="0">
            <a:off x="8928421" y="7319810"/>
            <a:ext cx="431159" cy="431159"/>
            <a:chOff x="0" y="0"/>
            <a:chExt cx="574878" cy="574878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7874" y="7874"/>
              <a:ext cx="559054" cy="559054"/>
            </a:xfrm>
            <a:custGeom>
              <a:avLst/>
              <a:gdLst/>
              <a:ahLst/>
              <a:cxnLst/>
              <a:rect r="r" b="b" t="t" l="l"/>
              <a:pathLst>
                <a:path h="559054" w="559054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454660" y="0"/>
                  </a:lnTo>
                  <a:cubicBezTo>
                    <a:pt x="512318" y="0"/>
                    <a:pt x="559054" y="46736"/>
                    <a:pt x="559054" y="104394"/>
                  </a:cubicBezTo>
                  <a:lnTo>
                    <a:pt x="559054" y="454660"/>
                  </a:lnTo>
                  <a:cubicBezTo>
                    <a:pt x="559054" y="512318"/>
                    <a:pt x="512318" y="559054"/>
                    <a:pt x="454660" y="559054"/>
                  </a:cubicBezTo>
                  <a:lnTo>
                    <a:pt x="104394" y="559054"/>
                  </a:lnTo>
                  <a:cubicBezTo>
                    <a:pt x="46736" y="559054"/>
                    <a:pt x="127" y="512318"/>
                    <a:pt x="0" y="45466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574802" cy="574802"/>
            </a:xfrm>
            <a:custGeom>
              <a:avLst/>
              <a:gdLst/>
              <a:ahLst/>
              <a:cxnLst/>
              <a:rect r="r" b="b" t="t" l="l"/>
              <a:pathLst>
                <a:path h="574802" w="574802">
                  <a:moveTo>
                    <a:pt x="0" y="112268"/>
                  </a:moveTo>
                  <a:cubicBezTo>
                    <a:pt x="0" y="50292"/>
                    <a:pt x="50292" y="0"/>
                    <a:pt x="112268" y="0"/>
                  </a:cubicBezTo>
                  <a:lnTo>
                    <a:pt x="462534" y="0"/>
                  </a:lnTo>
                  <a:lnTo>
                    <a:pt x="462534" y="7874"/>
                  </a:lnTo>
                  <a:lnTo>
                    <a:pt x="462534" y="0"/>
                  </a:lnTo>
                  <a:cubicBezTo>
                    <a:pt x="524510" y="0"/>
                    <a:pt x="574802" y="50292"/>
                    <a:pt x="574802" y="112268"/>
                  </a:cubicBezTo>
                  <a:lnTo>
                    <a:pt x="574802" y="462534"/>
                  </a:lnTo>
                  <a:lnTo>
                    <a:pt x="566928" y="462534"/>
                  </a:lnTo>
                  <a:lnTo>
                    <a:pt x="574802" y="462534"/>
                  </a:lnTo>
                  <a:cubicBezTo>
                    <a:pt x="574802" y="524510"/>
                    <a:pt x="524510" y="574802"/>
                    <a:pt x="462534" y="574802"/>
                  </a:cubicBezTo>
                  <a:lnTo>
                    <a:pt x="462534" y="566928"/>
                  </a:lnTo>
                  <a:lnTo>
                    <a:pt x="462534" y="574802"/>
                  </a:lnTo>
                  <a:lnTo>
                    <a:pt x="112268" y="574802"/>
                  </a:lnTo>
                  <a:lnTo>
                    <a:pt x="112268" y="566928"/>
                  </a:lnTo>
                  <a:lnTo>
                    <a:pt x="112268" y="574802"/>
                  </a:lnTo>
                  <a:cubicBezTo>
                    <a:pt x="50292" y="574929"/>
                    <a:pt x="0" y="524637"/>
                    <a:pt x="0" y="462534"/>
                  </a:cubicBezTo>
                  <a:lnTo>
                    <a:pt x="0" y="112268"/>
                  </a:lnTo>
                  <a:lnTo>
                    <a:pt x="7874" y="112268"/>
                  </a:lnTo>
                  <a:lnTo>
                    <a:pt x="0" y="112268"/>
                  </a:lnTo>
                  <a:moveTo>
                    <a:pt x="15875" y="112268"/>
                  </a:moveTo>
                  <a:lnTo>
                    <a:pt x="15875" y="462534"/>
                  </a:lnTo>
                  <a:lnTo>
                    <a:pt x="7874" y="462534"/>
                  </a:lnTo>
                  <a:lnTo>
                    <a:pt x="15748" y="462534"/>
                  </a:lnTo>
                  <a:cubicBezTo>
                    <a:pt x="15748" y="515747"/>
                    <a:pt x="58928" y="558927"/>
                    <a:pt x="112141" y="558927"/>
                  </a:cubicBezTo>
                  <a:lnTo>
                    <a:pt x="462534" y="558927"/>
                  </a:lnTo>
                  <a:cubicBezTo>
                    <a:pt x="515747" y="558927"/>
                    <a:pt x="558927" y="515747"/>
                    <a:pt x="558927" y="462534"/>
                  </a:cubicBezTo>
                  <a:lnTo>
                    <a:pt x="558927" y="112268"/>
                  </a:lnTo>
                  <a:lnTo>
                    <a:pt x="566801" y="112268"/>
                  </a:lnTo>
                  <a:lnTo>
                    <a:pt x="558927" y="112268"/>
                  </a:lnTo>
                  <a:cubicBezTo>
                    <a:pt x="558927" y="59055"/>
                    <a:pt x="515747" y="15875"/>
                    <a:pt x="462534" y="15875"/>
                  </a:cubicBezTo>
                  <a:lnTo>
                    <a:pt x="112268" y="15875"/>
                  </a:lnTo>
                  <a:lnTo>
                    <a:pt x="112268" y="7874"/>
                  </a:lnTo>
                  <a:lnTo>
                    <a:pt x="112268" y="15748"/>
                  </a:lnTo>
                  <a:cubicBezTo>
                    <a:pt x="59055" y="15748"/>
                    <a:pt x="15875" y="58928"/>
                    <a:pt x="15875" y="112141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9" id="79"/>
          <p:cNvSpPr txBox="true"/>
          <p:nvPr/>
        </p:nvSpPr>
        <p:spPr>
          <a:xfrm rot="0">
            <a:off x="9004173" y="7351071"/>
            <a:ext cx="279502" cy="35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6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0075812" y="7332612"/>
            <a:ext cx="1725865" cy="32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812">
                <a:solidFill>
                  <a:srgbClr val="2C292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Retrieve Data</a:t>
            </a:r>
          </a:p>
        </p:txBody>
      </p:sp>
      <p:grpSp>
        <p:nvGrpSpPr>
          <p:cNvPr name="Group 81" id="81"/>
          <p:cNvGrpSpPr/>
          <p:nvPr/>
        </p:nvGrpSpPr>
        <p:grpSpPr>
          <a:xfrm rot="0">
            <a:off x="10075812" y="7818682"/>
            <a:ext cx="5498154" cy="1267120"/>
            <a:chOff x="0" y="0"/>
            <a:chExt cx="7330872" cy="1689494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7330948" cy="1689481"/>
            </a:xfrm>
            <a:custGeom>
              <a:avLst/>
              <a:gdLst/>
              <a:ahLst/>
              <a:cxnLst/>
              <a:rect r="r" b="b" t="t" l="l"/>
              <a:pathLst>
                <a:path h="1689481" w="7330948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lnTo>
                    <a:pt x="7226553" y="0"/>
                  </a:lnTo>
                  <a:cubicBezTo>
                    <a:pt x="7284212" y="0"/>
                    <a:pt x="7330948" y="46736"/>
                    <a:pt x="7330948" y="104394"/>
                  </a:cubicBezTo>
                  <a:lnTo>
                    <a:pt x="7330948" y="1585087"/>
                  </a:lnTo>
                  <a:cubicBezTo>
                    <a:pt x="7330948" y="1642745"/>
                    <a:pt x="7284212" y="1689481"/>
                    <a:pt x="7226553" y="1689481"/>
                  </a:cubicBezTo>
                  <a:lnTo>
                    <a:pt x="104394" y="1689481"/>
                  </a:lnTo>
                  <a:cubicBezTo>
                    <a:pt x="46736" y="1689481"/>
                    <a:pt x="0" y="1642745"/>
                    <a:pt x="0" y="1585087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10066582" y="7818682"/>
            <a:ext cx="5516613" cy="1267120"/>
            <a:chOff x="0" y="0"/>
            <a:chExt cx="7355484" cy="1689494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7355332" cy="1689481"/>
            </a:xfrm>
            <a:custGeom>
              <a:avLst/>
              <a:gdLst/>
              <a:ahLst/>
              <a:cxnLst/>
              <a:rect r="r" b="b" t="t" l="l"/>
              <a:pathLst>
                <a:path h="1689481" w="7355332">
                  <a:moveTo>
                    <a:pt x="0" y="37211"/>
                  </a:moveTo>
                  <a:cubicBezTo>
                    <a:pt x="0" y="16637"/>
                    <a:pt x="16637" y="0"/>
                    <a:pt x="37211" y="0"/>
                  </a:cubicBezTo>
                  <a:lnTo>
                    <a:pt x="7318121" y="0"/>
                  </a:lnTo>
                  <a:cubicBezTo>
                    <a:pt x="7338695" y="0"/>
                    <a:pt x="7355332" y="16637"/>
                    <a:pt x="7355332" y="37211"/>
                  </a:cubicBezTo>
                  <a:lnTo>
                    <a:pt x="7355332" y="1652270"/>
                  </a:lnTo>
                  <a:cubicBezTo>
                    <a:pt x="7355332" y="1672844"/>
                    <a:pt x="7338695" y="1689481"/>
                    <a:pt x="7318121" y="1689481"/>
                  </a:cubicBezTo>
                  <a:lnTo>
                    <a:pt x="37211" y="1689481"/>
                  </a:lnTo>
                  <a:cubicBezTo>
                    <a:pt x="16637" y="1689481"/>
                    <a:pt x="0" y="1672844"/>
                    <a:pt x="0" y="1652270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5" id="85"/>
          <p:cNvSpPr txBox="true"/>
          <p:nvPr/>
        </p:nvSpPr>
        <p:spPr>
          <a:xfrm rot="0">
            <a:off x="10252920" y="7882233"/>
            <a:ext cx="5143948" cy="11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SELECT p.name, t.trial_name</a:t>
            </a:r>
          </a:p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FROM Patient p, Trial t, Enrollment e</a:t>
            </a:r>
          </a:p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WHERE p.patient_id = e.patient_id</a:t>
            </a:r>
          </a:p>
          <a:p>
            <a:pPr algn="l">
              <a:lnSpc>
                <a:spcPts val="2324"/>
              </a:lnSpc>
            </a:pPr>
            <a:r>
              <a:rPr lang="en-US" b="true" sz="1437">
                <a:solidFill>
                  <a:srgbClr val="2C29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AND t.trial_id = e.trial_id;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27016" y="632670"/>
            <a:ext cx="6921703" cy="102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4"/>
              </a:lnSpc>
            </a:pPr>
            <a:r>
              <a:rPr lang="en-US" sz="543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Conclusion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21063" y="2059181"/>
            <a:ext cx="2995612" cy="4463205"/>
            <a:chOff x="0" y="0"/>
            <a:chExt cx="3994150" cy="5950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874" y="7874"/>
              <a:ext cx="3978402" cy="5935091"/>
            </a:xfrm>
            <a:custGeom>
              <a:avLst/>
              <a:gdLst/>
              <a:ahLst/>
              <a:cxnLst/>
              <a:rect r="r" b="b" t="t" l="l"/>
              <a:pathLst>
                <a:path h="5935091" w="3978402">
                  <a:moveTo>
                    <a:pt x="0" y="155321"/>
                  </a:moveTo>
                  <a:cubicBezTo>
                    <a:pt x="0" y="69596"/>
                    <a:pt x="69469" y="0"/>
                    <a:pt x="155067" y="0"/>
                  </a:cubicBezTo>
                  <a:lnTo>
                    <a:pt x="3823335" y="0"/>
                  </a:lnTo>
                  <a:cubicBezTo>
                    <a:pt x="3908933" y="0"/>
                    <a:pt x="3978402" y="69469"/>
                    <a:pt x="3978402" y="155194"/>
                  </a:cubicBezTo>
                  <a:lnTo>
                    <a:pt x="3978402" y="5779897"/>
                  </a:lnTo>
                  <a:cubicBezTo>
                    <a:pt x="3978402" y="5865622"/>
                    <a:pt x="3908933" y="5935091"/>
                    <a:pt x="3823335" y="5935091"/>
                  </a:cubicBezTo>
                  <a:lnTo>
                    <a:pt x="155067" y="5935091"/>
                  </a:lnTo>
                  <a:cubicBezTo>
                    <a:pt x="69469" y="5935091"/>
                    <a:pt x="0" y="5865622"/>
                    <a:pt x="0" y="577989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94150" cy="5950966"/>
            </a:xfrm>
            <a:custGeom>
              <a:avLst/>
              <a:gdLst/>
              <a:ahLst/>
              <a:cxnLst/>
              <a:rect r="r" b="b" t="t" l="l"/>
              <a:pathLst>
                <a:path h="5950966" w="3994150">
                  <a:moveTo>
                    <a:pt x="0" y="163195"/>
                  </a:moveTo>
                  <a:cubicBezTo>
                    <a:pt x="0" y="73025"/>
                    <a:pt x="72898" y="0"/>
                    <a:pt x="162941" y="0"/>
                  </a:cubicBezTo>
                  <a:lnTo>
                    <a:pt x="3831209" y="0"/>
                  </a:lnTo>
                  <a:lnTo>
                    <a:pt x="3831209" y="7874"/>
                  </a:lnTo>
                  <a:lnTo>
                    <a:pt x="3831209" y="0"/>
                  </a:lnTo>
                  <a:cubicBezTo>
                    <a:pt x="3921252" y="0"/>
                    <a:pt x="3994150" y="73025"/>
                    <a:pt x="3994150" y="163195"/>
                  </a:cubicBezTo>
                  <a:lnTo>
                    <a:pt x="3986276" y="163195"/>
                  </a:lnTo>
                  <a:lnTo>
                    <a:pt x="3994150" y="163195"/>
                  </a:lnTo>
                  <a:lnTo>
                    <a:pt x="3994150" y="5787771"/>
                  </a:lnTo>
                  <a:lnTo>
                    <a:pt x="3986276" y="5787771"/>
                  </a:lnTo>
                  <a:lnTo>
                    <a:pt x="3994150" y="5787771"/>
                  </a:lnTo>
                  <a:cubicBezTo>
                    <a:pt x="3994150" y="5877941"/>
                    <a:pt x="3921252" y="5950966"/>
                    <a:pt x="3831209" y="5950966"/>
                  </a:cubicBezTo>
                  <a:lnTo>
                    <a:pt x="3831209" y="5943092"/>
                  </a:lnTo>
                  <a:lnTo>
                    <a:pt x="3831209" y="5950966"/>
                  </a:lnTo>
                  <a:lnTo>
                    <a:pt x="162941" y="5950966"/>
                  </a:lnTo>
                  <a:lnTo>
                    <a:pt x="162941" y="5943092"/>
                  </a:lnTo>
                  <a:lnTo>
                    <a:pt x="162941" y="5950966"/>
                  </a:lnTo>
                  <a:cubicBezTo>
                    <a:pt x="72898" y="5950966"/>
                    <a:pt x="0" y="5877814"/>
                    <a:pt x="0" y="5787771"/>
                  </a:cubicBezTo>
                  <a:lnTo>
                    <a:pt x="0" y="163195"/>
                  </a:lnTo>
                  <a:lnTo>
                    <a:pt x="7874" y="163195"/>
                  </a:lnTo>
                  <a:lnTo>
                    <a:pt x="0" y="163195"/>
                  </a:lnTo>
                  <a:moveTo>
                    <a:pt x="15875" y="163195"/>
                  </a:moveTo>
                  <a:lnTo>
                    <a:pt x="15875" y="5787771"/>
                  </a:lnTo>
                  <a:lnTo>
                    <a:pt x="7874" y="5787771"/>
                  </a:lnTo>
                  <a:lnTo>
                    <a:pt x="15748" y="5787771"/>
                  </a:lnTo>
                  <a:cubicBezTo>
                    <a:pt x="15748" y="5869178"/>
                    <a:pt x="81661" y="5935091"/>
                    <a:pt x="162814" y="5935091"/>
                  </a:cubicBezTo>
                  <a:lnTo>
                    <a:pt x="3831209" y="5935091"/>
                  </a:lnTo>
                  <a:cubicBezTo>
                    <a:pt x="3912489" y="5935091"/>
                    <a:pt x="3978275" y="5869178"/>
                    <a:pt x="3978275" y="5787771"/>
                  </a:cubicBezTo>
                  <a:lnTo>
                    <a:pt x="3978275" y="163195"/>
                  </a:lnTo>
                  <a:cubicBezTo>
                    <a:pt x="3978275" y="81788"/>
                    <a:pt x="3912362" y="15875"/>
                    <a:pt x="3831209" y="15875"/>
                  </a:cubicBezTo>
                  <a:lnTo>
                    <a:pt x="162941" y="15875"/>
                  </a:lnTo>
                  <a:lnTo>
                    <a:pt x="162941" y="7874"/>
                  </a:lnTo>
                  <a:lnTo>
                    <a:pt x="162941" y="15875"/>
                  </a:lnTo>
                  <a:cubicBezTo>
                    <a:pt x="81661" y="15875"/>
                    <a:pt x="15875" y="81788"/>
                    <a:pt x="15875" y="163195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8113366" y="2351484"/>
            <a:ext cx="830466" cy="830466"/>
            <a:chOff x="0" y="0"/>
            <a:chExt cx="1107288" cy="1107288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07313" cy="1107313"/>
            </a:xfrm>
            <a:custGeom>
              <a:avLst/>
              <a:gdLst/>
              <a:ahLst/>
              <a:cxnLst/>
              <a:rect r="r" b="b" t="t" l="l"/>
              <a:pathLst>
                <a:path h="1107313" w="1107313">
                  <a:moveTo>
                    <a:pt x="0" y="0"/>
                  </a:moveTo>
                  <a:lnTo>
                    <a:pt x="1107313" y="0"/>
                  </a:lnTo>
                  <a:lnTo>
                    <a:pt x="1107313" y="1107313"/>
                  </a:lnTo>
                  <a:lnTo>
                    <a:pt x="0" y="110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2" b="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341671" y="2579789"/>
            <a:ext cx="373704" cy="373704"/>
            <a:chOff x="0" y="0"/>
            <a:chExt cx="498272" cy="49827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98221" cy="498221"/>
            </a:xfrm>
            <a:custGeom>
              <a:avLst/>
              <a:gdLst/>
              <a:ahLst/>
              <a:cxnLst/>
              <a:rect r="r" b="b" t="t" l="l"/>
              <a:pathLst>
                <a:path h="498221" w="498221">
                  <a:moveTo>
                    <a:pt x="0" y="0"/>
                  </a:moveTo>
                  <a:lnTo>
                    <a:pt x="498221" y="0"/>
                  </a:lnTo>
                  <a:lnTo>
                    <a:pt x="498221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0" b="-1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113366" y="3366497"/>
            <a:ext cx="2411016" cy="95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Data Accuracy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13366" y="4326884"/>
            <a:ext cx="2411016" cy="190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Ensures data accuracy and integrity across all trials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075041" y="2059181"/>
            <a:ext cx="2995765" cy="4463205"/>
            <a:chOff x="0" y="0"/>
            <a:chExt cx="3994353" cy="595094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7874" y="7874"/>
              <a:ext cx="3978529" cy="5935091"/>
            </a:xfrm>
            <a:custGeom>
              <a:avLst/>
              <a:gdLst/>
              <a:ahLst/>
              <a:cxnLst/>
              <a:rect r="r" b="b" t="t" l="l"/>
              <a:pathLst>
                <a:path h="5935091" w="3978529">
                  <a:moveTo>
                    <a:pt x="0" y="155321"/>
                  </a:moveTo>
                  <a:cubicBezTo>
                    <a:pt x="0" y="69596"/>
                    <a:pt x="69469" y="0"/>
                    <a:pt x="155067" y="0"/>
                  </a:cubicBezTo>
                  <a:lnTo>
                    <a:pt x="3823462" y="0"/>
                  </a:lnTo>
                  <a:cubicBezTo>
                    <a:pt x="3909060" y="0"/>
                    <a:pt x="3978529" y="69469"/>
                    <a:pt x="3978529" y="155194"/>
                  </a:cubicBezTo>
                  <a:lnTo>
                    <a:pt x="3978529" y="5779897"/>
                  </a:lnTo>
                  <a:cubicBezTo>
                    <a:pt x="3978529" y="5865622"/>
                    <a:pt x="3909060" y="5935091"/>
                    <a:pt x="3823462" y="5935091"/>
                  </a:cubicBezTo>
                  <a:lnTo>
                    <a:pt x="155067" y="5935091"/>
                  </a:lnTo>
                  <a:cubicBezTo>
                    <a:pt x="69469" y="5935091"/>
                    <a:pt x="0" y="5865622"/>
                    <a:pt x="0" y="577989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94277" cy="5950966"/>
            </a:xfrm>
            <a:custGeom>
              <a:avLst/>
              <a:gdLst/>
              <a:ahLst/>
              <a:cxnLst/>
              <a:rect r="r" b="b" t="t" l="l"/>
              <a:pathLst>
                <a:path h="5950966" w="3994277">
                  <a:moveTo>
                    <a:pt x="0" y="163195"/>
                  </a:moveTo>
                  <a:cubicBezTo>
                    <a:pt x="0" y="73025"/>
                    <a:pt x="72898" y="0"/>
                    <a:pt x="162941" y="0"/>
                  </a:cubicBezTo>
                  <a:lnTo>
                    <a:pt x="3831336" y="0"/>
                  </a:lnTo>
                  <a:lnTo>
                    <a:pt x="3831336" y="7874"/>
                  </a:lnTo>
                  <a:lnTo>
                    <a:pt x="3831336" y="0"/>
                  </a:lnTo>
                  <a:cubicBezTo>
                    <a:pt x="3921379" y="0"/>
                    <a:pt x="3994277" y="73025"/>
                    <a:pt x="3994277" y="163195"/>
                  </a:cubicBezTo>
                  <a:lnTo>
                    <a:pt x="3986403" y="163195"/>
                  </a:lnTo>
                  <a:lnTo>
                    <a:pt x="3994277" y="163195"/>
                  </a:lnTo>
                  <a:lnTo>
                    <a:pt x="3994277" y="5787771"/>
                  </a:lnTo>
                  <a:lnTo>
                    <a:pt x="3986403" y="5787771"/>
                  </a:lnTo>
                  <a:lnTo>
                    <a:pt x="3994277" y="5787771"/>
                  </a:lnTo>
                  <a:cubicBezTo>
                    <a:pt x="3994277" y="5877941"/>
                    <a:pt x="3921379" y="5950966"/>
                    <a:pt x="3831336" y="5950966"/>
                  </a:cubicBezTo>
                  <a:lnTo>
                    <a:pt x="3831336" y="5943092"/>
                  </a:lnTo>
                  <a:lnTo>
                    <a:pt x="3831336" y="5950966"/>
                  </a:lnTo>
                  <a:lnTo>
                    <a:pt x="162941" y="5950966"/>
                  </a:lnTo>
                  <a:lnTo>
                    <a:pt x="162941" y="5943092"/>
                  </a:lnTo>
                  <a:lnTo>
                    <a:pt x="162941" y="5950966"/>
                  </a:lnTo>
                  <a:cubicBezTo>
                    <a:pt x="72898" y="5950966"/>
                    <a:pt x="0" y="5877814"/>
                    <a:pt x="0" y="5787771"/>
                  </a:cubicBezTo>
                  <a:lnTo>
                    <a:pt x="0" y="163195"/>
                  </a:lnTo>
                  <a:lnTo>
                    <a:pt x="7874" y="163195"/>
                  </a:lnTo>
                  <a:lnTo>
                    <a:pt x="0" y="163195"/>
                  </a:lnTo>
                  <a:moveTo>
                    <a:pt x="15875" y="163195"/>
                  </a:moveTo>
                  <a:lnTo>
                    <a:pt x="15875" y="5787771"/>
                  </a:lnTo>
                  <a:lnTo>
                    <a:pt x="7874" y="5787771"/>
                  </a:lnTo>
                  <a:lnTo>
                    <a:pt x="15748" y="5787771"/>
                  </a:lnTo>
                  <a:cubicBezTo>
                    <a:pt x="15748" y="5869178"/>
                    <a:pt x="81661" y="5935091"/>
                    <a:pt x="162814" y="5935091"/>
                  </a:cubicBezTo>
                  <a:lnTo>
                    <a:pt x="3831336" y="5935091"/>
                  </a:lnTo>
                  <a:cubicBezTo>
                    <a:pt x="3912616" y="5935091"/>
                    <a:pt x="3978402" y="5869178"/>
                    <a:pt x="3978402" y="5787771"/>
                  </a:cubicBezTo>
                  <a:lnTo>
                    <a:pt x="3978402" y="163195"/>
                  </a:lnTo>
                  <a:cubicBezTo>
                    <a:pt x="3978402" y="81788"/>
                    <a:pt x="3912489" y="15875"/>
                    <a:pt x="3831336" y="15875"/>
                  </a:cubicBezTo>
                  <a:lnTo>
                    <a:pt x="162941" y="15875"/>
                  </a:lnTo>
                  <a:lnTo>
                    <a:pt x="162941" y="7874"/>
                  </a:lnTo>
                  <a:lnTo>
                    <a:pt x="162941" y="15875"/>
                  </a:lnTo>
                  <a:cubicBezTo>
                    <a:pt x="81661" y="15875"/>
                    <a:pt x="15875" y="81788"/>
                    <a:pt x="15875" y="163195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1367345" y="2351484"/>
            <a:ext cx="830466" cy="830466"/>
            <a:chOff x="0" y="0"/>
            <a:chExt cx="1107288" cy="1107288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107313" cy="1107313"/>
            </a:xfrm>
            <a:custGeom>
              <a:avLst/>
              <a:gdLst/>
              <a:ahLst/>
              <a:cxnLst/>
              <a:rect r="r" b="b" t="t" l="l"/>
              <a:pathLst>
                <a:path h="1107313" w="1107313">
                  <a:moveTo>
                    <a:pt x="0" y="0"/>
                  </a:moveTo>
                  <a:lnTo>
                    <a:pt x="1107313" y="0"/>
                  </a:lnTo>
                  <a:lnTo>
                    <a:pt x="1107313" y="1107313"/>
                  </a:lnTo>
                  <a:lnTo>
                    <a:pt x="0" y="110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2" b="2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595649" y="2579789"/>
            <a:ext cx="373704" cy="373704"/>
            <a:chOff x="0" y="0"/>
            <a:chExt cx="498272" cy="498272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498221" cy="498221"/>
            </a:xfrm>
            <a:custGeom>
              <a:avLst/>
              <a:gdLst/>
              <a:ahLst/>
              <a:cxnLst/>
              <a:rect r="r" b="b" t="t" l="l"/>
              <a:pathLst>
                <a:path h="498221" w="498221">
                  <a:moveTo>
                    <a:pt x="0" y="0"/>
                  </a:moveTo>
                  <a:lnTo>
                    <a:pt x="498221" y="0"/>
                  </a:lnTo>
                  <a:lnTo>
                    <a:pt x="498221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10" b="-1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1367345" y="3366497"/>
            <a:ext cx="2411168" cy="51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Easy Tracking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67345" y="3894382"/>
            <a:ext cx="2411168" cy="146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Easy tracking of trials and patients in one system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4329172" y="2059181"/>
            <a:ext cx="2995612" cy="4463205"/>
            <a:chOff x="0" y="0"/>
            <a:chExt cx="3994150" cy="595094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7874" y="7874"/>
              <a:ext cx="3978402" cy="5935091"/>
            </a:xfrm>
            <a:custGeom>
              <a:avLst/>
              <a:gdLst/>
              <a:ahLst/>
              <a:cxnLst/>
              <a:rect r="r" b="b" t="t" l="l"/>
              <a:pathLst>
                <a:path h="5935091" w="3978402">
                  <a:moveTo>
                    <a:pt x="0" y="155321"/>
                  </a:moveTo>
                  <a:cubicBezTo>
                    <a:pt x="0" y="69596"/>
                    <a:pt x="69469" y="0"/>
                    <a:pt x="155067" y="0"/>
                  </a:cubicBezTo>
                  <a:lnTo>
                    <a:pt x="3823335" y="0"/>
                  </a:lnTo>
                  <a:cubicBezTo>
                    <a:pt x="3908933" y="0"/>
                    <a:pt x="3978402" y="69469"/>
                    <a:pt x="3978402" y="155194"/>
                  </a:cubicBezTo>
                  <a:lnTo>
                    <a:pt x="3978402" y="5779897"/>
                  </a:lnTo>
                  <a:cubicBezTo>
                    <a:pt x="3978402" y="5865622"/>
                    <a:pt x="3908933" y="5935091"/>
                    <a:pt x="3823335" y="5935091"/>
                  </a:cubicBezTo>
                  <a:lnTo>
                    <a:pt x="155067" y="5935091"/>
                  </a:lnTo>
                  <a:cubicBezTo>
                    <a:pt x="69469" y="5935091"/>
                    <a:pt x="0" y="5865622"/>
                    <a:pt x="0" y="577989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994150" cy="5950966"/>
            </a:xfrm>
            <a:custGeom>
              <a:avLst/>
              <a:gdLst/>
              <a:ahLst/>
              <a:cxnLst/>
              <a:rect r="r" b="b" t="t" l="l"/>
              <a:pathLst>
                <a:path h="5950966" w="3994150">
                  <a:moveTo>
                    <a:pt x="0" y="163195"/>
                  </a:moveTo>
                  <a:cubicBezTo>
                    <a:pt x="0" y="73025"/>
                    <a:pt x="72898" y="0"/>
                    <a:pt x="162941" y="0"/>
                  </a:cubicBezTo>
                  <a:lnTo>
                    <a:pt x="3831209" y="0"/>
                  </a:lnTo>
                  <a:lnTo>
                    <a:pt x="3831209" y="7874"/>
                  </a:lnTo>
                  <a:lnTo>
                    <a:pt x="3831209" y="0"/>
                  </a:lnTo>
                  <a:cubicBezTo>
                    <a:pt x="3921252" y="0"/>
                    <a:pt x="3994150" y="73025"/>
                    <a:pt x="3994150" y="163195"/>
                  </a:cubicBezTo>
                  <a:lnTo>
                    <a:pt x="3986276" y="163195"/>
                  </a:lnTo>
                  <a:lnTo>
                    <a:pt x="3994150" y="163195"/>
                  </a:lnTo>
                  <a:lnTo>
                    <a:pt x="3994150" y="5787771"/>
                  </a:lnTo>
                  <a:lnTo>
                    <a:pt x="3986276" y="5787771"/>
                  </a:lnTo>
                  <a:lnTo>
                    <a:pt x="3994150" y="5787771"/>
                  </a:lnTo>
                  <a:cubicBezTo>
                    <a:pt x="3994150" y="5877941"/>
                    <a:pt x="3921252" y="5950966"/>
                    <a:pt x="3831209" y="5950966"/>
                  </a:cubicBezTo>
                  <a:lnTo>
                    <a:pt x="3831209" y="5943092"/>
                  </a:lnTo>
                  <a:lnTo>
                    <a:pt x="3831209" y="5950966"/>
                  </a:lnTo>
                  <a:lnTo>
                    <a:pt x="162941" y="5950966"/>
                  </a:lnTo>
                  <a:lnTo>
                    <a:pt x="162941" y="5943092"/>
                  </a:lnTo>
                  <a:lnTo>
                    <a:pt x="162941" y="5950966"/>
                  </a:lnTo>
                  <a:cubicBezTo>
                    <a:pt x="72898" y="5950966"/>
                    <a:pt x="0" y="5877814"/>
                    <a:pt x="0" y="5787771"/>
                  </a:cubicBezTo>
                  <a:lnTo>
                    <a:pt x="0" y="163195"/>
                  </a:lnTo>
                  <a:lnTo>
                    <a:pt x="7874" y="163195"/>
                  </a:lnTo>
                  <a:lnTo>
                    <a:pt x="0" y="163195"/>
                  </a:lnTo>
                  <a:moveTo>
                    <a:pt x="15875" y="163195"/>
                  </a:moveTo>
                  <a:lnTo>
                    <a:pt x="15875" y="5787771"/>
                  </a:lnTo>
                  <a:lnTo>
                    <a:pt x="7874" y="5787771"/>
                  </a:lnTo>
                  <a:lnTo>
                    <a:pt x="15748" y="5787771"/>
                  </a:lnTo>
                  <a:cubicBezTo>
                    <a:pt x="15748" y="5869178"/>
                    <a:pt x="81661" y="5935091"/>
                    <a:pt x="162814" y="5935091"/>
                  </a:cubicBezTo>
                  <a:lnTo>
                    <a:pt x="3831209" y="5935091"/>
                  </a:lnTo>
                  <a:cubicBezTo>
                    <a:pt x="3912489" y="5935091"/>
                    <a:pt x="3978275" y="5869178"/>
                    <a:pt x="3978275" y="5787771"/>
                  </a:cubicBezTo>
                  <a:lnTo>
                    <a:pt x="3978275" y="163195"/>
                  </a:lnTo>
                  <a:cubicBezTo>
                    <a:pt x="3978275" y="81788"/>
                    <a:pt x="3912362" y="15875"/>
                    <a:pt x="3831209" y="15875"/>
                  </a:cubicBezTo>
                  <a:lnTo>
                    <a:pt x="162941" y="15875"/>
                  </a:lnTo>
                  <a:lnTo>
                    <a:pt x="162941" y="7874"/>
                  </a:lnTo>
                  <a:lnTo>
                    <a:pt x="162941" y="15875"/>
                  </a:lnTo>
                  <a:cubicBezTo>
                    <a:pt x="81661" y="15875"/>
                    <a:pt x="15875" y="81788"/>
                    <a:pt x="15875" y="163195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4621466" y="2351484"/>
            <a:ext cx="830466" cy="830466"/>
            <a:chOff x="0" y="0"/>
            <a:chExt cx="1107288" cy="1107288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107313" cy="1107313"/>
            </a:xfrm>
            <a:custGeom>
              <a:avLst/>
              <a:gdLst/>
              <a:ahLst/>
              <a:cxnLst/>
              <a:rect r="r" b="b" t="t" l="l"/>
              <a:pathLst>
                <a:path h="1107313" w="1107313">
                  <a:moveTo>
                    <a:pt x="0" y="0"/>
                  </a:moveTo>
                  <a:lnTo>
                    <a:pt x="1107313" y="0"/>
                  </a:lnTo>
                  <a:lnTo>
                    <a:pt x="1107313" y="1107313"/>
                  </a:lnTo>
                  <a:lnTo>
                    <a:pt x="0" y="110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2" b="2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849770" y="2579789"/>
            <a:ext cx="373704" cy="373704"/>
            <a:chOff x="0" y="0"/>
            <a:chExt cx="498272" cy="498272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498221" cy="498221"/>
            </a:xfrm>
            <a:custGeom>
              <a:avLst/>
              <a:gdLst/>
              <a:ahLst/>
              <a:cxnLst/>
              <a:rect r="r" b="b" t="t" l="l"/>
              <a:pathLst>
                <a:path h="498221" w="498221">
                  <a:moveTo>
                    <a:pt x="0" y="0"/>
                  </a:moveTo>
                  <a:lnTo>
                    <a:pt x="498221" y="0"/>
                  </a:lnTo>
                  <a:lnTo>
                    <a:pt x="498221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10" b="-1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4621466" y="3366497"/>
            <a:ext cx="2411016" cy="95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Research Support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621466" y="4326884"/>
            <a:ext cx="2411016" cy="190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Supports medical research decisions with reliable data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821063" y="6780762"/>
            <a:ext cx="9503721" cy="2717597"/>
            <a:chOff x="0" y="0"/>
            <a:chExt cx="12671628" cy="362346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7874" y="7874"/>
              <a:ext cx="12655804" cy="3607689"/>
            </a:xfrm>
            <a:custGeom>
              <a:avLst/>
              <a:gdLst/>
              <a:ahLst/>
              <a:cxnLst/>
              <a:rect r="r" b="b" t="t" l="l"/>
              <a:pathLst>
                <a:path h="3607689" w="12655804">
                  <a:moveTo>
                    <a:pt x="0" y="155067"/>
                  </a:moveTo>
                  <a:cubicBezTo>
                    <a:pt x="0" y="69469"/>
                    <a:pt x="69723" y="0"/>
                    <a:pt x="155575" y="0"/>
                  </a:cubicBezTo>
                  <a:lnTo>
                    <a:pt x="12500229" y="0"/>
                  </a:lnTo>
                  <a:cubicBezTo>
                    <a:pt x="12586081" y="0"/>
                    <a:pt x="12655804" y="69469"/>
                    <a:pt x="12655804" y="155067"/>
                  </a:cubicBezTo>
                  <a:lnTo>
                    <a:pt x="12655804" y="3452622"/>
                  </a:lnTo>
                  <a:cubicBezTo>
                    <a:pt x="12655804" y="3538220"/>
                    <a:pt x="12586208" y="3607689"/>
                    <a:pt x="12500229" y="3607689"/>
                  </a:cubicBezTo>
                  <a:lnTo>
                    <a:pt x="155575" y="3607689"/>
                  </a:lnTo>
                  <a:cubicBezTo>
                    <a:pt x="69723" y="3607689"/>
                    <a:pt x="0" y="3538220"/>
                    <a:pt x="0" y="34526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671552" cy="3623437"/>
            </a:xfrm>
            <a:custGeom>
              <a:avLst/>
              <a:gdLst/>
              <a:ahLst/>
              <a:cxnLst/>
              <a:rect r="r" b="b" t="t" l="l"/>
              <a:pathLst>
                <a:path h="3623437" w="12671552">
                  <a:moveTo>
                    <a:pt x="0" y="162941"/>
                  </a:moveTo>
                  <a:cubicBezTo>
                    <a:pt x="0" y="72898"/>
                    <a:pt x="73279" y="0"/>
                    <a:pt x="163449" y="0"/>
                  </a:cubicBezTo>
                  <a:lnTo>
                    <a:pt x="12508103" y="0"/>
                  </a:lnTo>
                  <a:lnTo>
                    <a:pt x="12508103" y="7874"/>
                  </a:lnTo>
                  <a:lnTo>
                    <a:pt x="12508103" y="0"/>
                  </a:lnTo>
                  <a:cubicBezTo>
                    <a:pt x="12598400" y="0"/>
                    <a:pt x="12671552" y="72898"/>
                    <a:pt x="12671552" y="162941"/>
                  </a:cubicBezTo>
                  <a:lnTo>
                    <a:pt x="12663678" y="162941"/>
                  </a:lnTo>
                  <a:lnTo>
                    <a:pt x="12671552" y="162941"/>
                  </a:lnTo>
                  <a:lnTo>
                    <a:pt x="12671552" y="3460496"/>
                  </a:lnTo>
                  <a:lnTo>
                    <a:pt x="12663678" y="3460496"/>
                  </a:lnTo>
                  <a:lnTo>
                    <a:pt x="12671552" y="3460496"/>
                  </a:lnTo>
                  <a:cubicBezTo>
                    <a:pt x="12671552" y="3550539"/>
                    <a:pt x="12598273" y="3623437"/>
                    <a:pt x="12508103" y="3623437"/>
                  </a:cubicBezTo>
                  <a:lnTo>
                    <a:pt x="12508103" y="3615563"/>
                  </a:lnTo>
                  <a:lnTo>
                    <a:pt x="12508103" y="3623437"/>
                  </a:lnTo>
                  <a:lnTo>
                    <a:pt x="163449" y="3623437"/>
                  </a:lnTo>
                  <a:lnTo>
                    <a:pt x="163449" y="3615563"/>
                  </a:lnTo>
                  <a:lnTo>
                    <a:pt x="163449" y="3623437"/>
                  </a:lnTo>
                  <a:cubicBezTo>
                    <a:pt x="73279" y="3623437"/>
                    <a:pt x="0" y="3550539"/>
                    <a:pt x="0" y="3460496"/>
                  </a:cubicBezTo>
                  <a:lnTo>
                    <a:pt x="0" y="162941"/>
                  </a:lnTo>
                  <a:lnTo>
                    <a:pt x="7874" y="162941"/>
                  </a:lnTo>
                  <a:lnTo>
                    <a:pt x="0" y="162941"/>
                  </a:lnTo>
                  <a:moveTo>
                    <a:pt x="15875" y="162941"/>
                  </a:moveTo>
                  <a:lnTo>
                    <a:pt x="15875" y="3460496"/>
                  </a:lnTo>
                  <a:lnTo>
                    <a:pt x="7874" y="3460496"/>
                  </a:lnTo>
                  <a:lnTo>
                    <a:pt x="15748" y="3460496"/>
                  </a:lnTo>
                  <a:cubicBezTo>
                    <a:pt x="15748" y="3541776"/>
                    <a:pt x="81788" y="3607562"/>
                    <a:pt x="163322" y="3607562"/>
                  </a:cubicBezTo>
                  <a:lnTo>
                    <a:pt x="12508103" y="3607562"/>
                  </a:lnTo>
                  <a:cubicBezTo>
                    <a:pt x="12589637" y="3607562"/>
                    <a:pt x="12655677" y="3541649"/>
                    <a:pt x="12655677" y="3460496"/>
                  </a:cubicBezTo>
                  <a:lnTo>
                    <a:pt x="12655677" y="162941"/>
                  </a:lnTo>
                  <a:cubicBezTo>
                    <a:pt x="12655677" y="81661"/>
                    <a:pt x="12589637" y="15875"/>
                    <a:pt x="12508103" y="15875"/>
                  </a:cubicBezTo>
                  <a:lnTo>
                    <a:pt x="163449" y="15875"/>
                  </a:lnTo>
                  <a:lnTo>
                    <a:pt x="163449" y="7874"/>
                  </a:lnTo>
                  <a:lnTo>
                    <a:pt x="163449" y="15875"/>
                  </a:lnTo>
                  <a:cubicBezTo>
                    <a:pt x="81915" y="15875"/>
                    <a:pt x="15875" y="81788"/>
                    <a:pt x="15875" y="162941"/>
                  </a:cubicBezTo>
                  <a:close/>
                </a:path>
              </a:pathLst>
            </a:custGeom>
            <a:solidFill>
              <a:srgbClr val="F8ECD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8113366" y="7073055"/>
            <a:ext cx="830466" cy="830466"/>
            <a:chOff x="0" y="0"/>
            <a:chExt cx="1107288" cy="1107288"/>
          </a:xfrm>
        </p:grpSpPr>
        <p:sp>
          <p:nvSpPr>
            <p:cNvPr name="Freeform 40" id="40" descr="preencoded.png"/>
            <p:cNvSpPr/>
            <p:nvPr/>
          </p:nvSpPr>
          <p:spPr>
            <a:xfrm flipH="false" flipV="false" rot="0">
              <a:off x="0" y="0"/>
              <a:ext cx="1107313" cy="1107313"/>
            </a:xfrm>
            <a:custGeom>
              <a:avLst/>
              <a:gdLst/>
              <a:ahLst/>
              <a:cxnLst/>
              <a:rect r="r" b="b" t="t" l="l"/>
              <a:pathLst>
                <a:path h="1107313" w="1107313">
                  <a:moveTo>
                    <a:pt x="0" y="0"/>
                  </a:moveTo>
                  <a:lnTo>
                    <a:pt x="1107313" y="0"/>
                  </a:lnTo>
                  <a:lnTo>
                    <a:pt x="1107313" y="1107313"/>
                  </a:lnTo>
                  <a:lnTo>
                    <a:pt x="0" y="110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2" b="2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8341671" y="7301360"/>
            <a:ext cx="373704" cy="373704"/>
            <a:chOff x="0" y="0"/>
            <a:chExt cx="498272" cy="498272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498221" cy="498221"/>
            </a:xfrm>
            <a:custGeom>
              <a:avLst/>
              <a:gdLst/>
              <a:ahLst/>
              <a:cxnLst/>
              <a:rect r="r" b="b" t="t" l="l"/>
              <a:pathLst>
                <a:path h="498221" w="498221">
                  <a:moveTo>
                    <a:pt x="0" y="0"/>
                  </a:moveTo>
                  <a:lnTo>
                    <a:pt x="498221" y="0"/>
                  </a:lnTo>
                  <a:lnTo>
                    <a:pt x="498221" y="498221"/>
                  </a:lnTo>
                  <a:lnTo>
                    <a:pt x="0" y="498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-10" b="-1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8113366" y="8088068"/>
            <a:ext cx="3460852" cy="51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87">
                <a:solidFill>
                  <a:srgbClr val="2C292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Scalable &amp; Secure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113366" y="8615953"/>
            <a:ext cx="8919124" cy="59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Scalable and secure SQL-based system for growth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